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D8BC"/>
    <a:srgbClr val="ED7D31"/>
    <a:srgbClr val="243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3" autoAdjust="0"/>
    <p:restoredTop sz="94660"/>
  </p:normalViewPr>
  <p:slideViewPr>
    <p:cSldViewPr snapToGrid="0">
      <p:cViewPr>
        <p:scale>
          <a:sx n="100" d="100"/>
          <a:sy n="100" d="100"/>
        </p:scale>
        <p:origin x="2436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3FCA6-8EF0-485A-B842-4437CF1D06AA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17A48-3D0B-478D-9309-1338BCC3D359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07396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7A48-3D0B-478D-9309-1338BCC3D359}" type="slidenum">
              <a:rPr lang="en-AE" smtClean="0"/>
              <a:t>4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0390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7A48-3D0B-478D-9309-1338BCC3D359}" type="slidenum">
              <a:rPr lang="en-AE" smtClean="0"/>
              <a:t>7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23917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7A48-3D0B-478D-9309-1338BCC3D359}" type="slidenum">
              <a:rPr lang="en-AE" smtClean="0"/>
              <a:t>8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90693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71B8-7B69-5516-BB2A-8D9477AFD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D4283-8479-45A9-391A-00189BA32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ABF88-B277-63FF-12D1-42708E969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F60BE-0076-29EC-3942-BE8D8B46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133CD-EC96-1434-9CE5-031FFE37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5232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35C4-7177-1C9F-67B6-40426CE2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ED6D4-A004-5DD4-E787-C8B3CE07F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B343B-45BA-A5E8-8E0F-E907F9E07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D8624-169F-85A7-3579-21B293F8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9DE74-EE19-D1AD-15BC-7AB4D04F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66545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3422-7972-5A8E-C711-729BCA245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C166C-333F-8C8F-D2C3-CDEA124E2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BB82B-7006-67F3-C1D4-D2874B25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3D646-6BD7-40CC-2DA7-178B8730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8FB8E-1B1E-E6BB-60CC-C3F8A025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95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5CF9-C161-9FEE-3EE7-F659105F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E9500-52A8-B2FB-0D83-68954C36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49517-1A79-5E2F-EB48-086BFA17F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1A7F6-7227-AA94-943A-1385A76B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F059A-6281-6B89-A0E0-192AF268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97986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196F-ED4B-6D61-6811-55BF2683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269B-0ED1-BD27-4AF6-D56D19B9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9029E-38E2-1B18-8AFF-58224B5F6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6624D-AF61-1F07-633E-0FA9DE7E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C609A-3087-C0B3-FF0F-24C12306A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88717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A556-0A52-69CE-2675-7BBF9113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ADBBE-56F7-4DB8-9F75-982679DAA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897A5-D996-0E5E-427A-446F22C5F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9BDBF-6922-5DA2-3ECD-AC173AC38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98DEE-90EE-5088-49E0-F16DFB13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6870-4765-DE9E-F2DB-EE89EDDC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78909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7DC1-0259-24A6-1F72-3271467F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E103E-FD41-E7ED-F32F-175A0E9B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C2846-439F-04CC-92DD-599DA36F8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26AEA-6495-B221-63DD-92AE919AB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09AFF-12BE-AB19-191E-C0AFBBED9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EC20C-56AC-F6C3-89C0-0D026CBF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7469C4-61AB-A397-479E-4D58E0E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CF05B0-DD9B-95F9-388A-C694AF8A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502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BB2B-142C-A91A-33A7-6AF548B3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154B3C-1CA9-39AB-9741-532157CD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C9A-6159-F12D-36CC-1A08EBA4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2E0BD-AEF7-6B23-81B0-50ABFE4B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2219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36D14F-1F27-1636-F671-88D65922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4CD0C-74C5-6FE4-D078-BDBCBBE8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182B7-509F-ED1D-46FA-FC011C60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52699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046BC-6850-0BCE-A13A-106CF8C4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402FA-4BA2-40C9-3ECF-B21D0DDF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D224A-5824-728C-558E-DFDF2B9C3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A4515-B4D6-805B-62AD-183467B4F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DB8AE-7EB0-593A-A2D0-6AE632F0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9486C-65BE-3C45-B86C-3BE90E40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17331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1473-0003-2A88-2FC3-EF3EA171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EEA00A-25FB-C3CB-C683-B3B764F4D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4D5EF-6D0B-AE87-2C32-7A1F76DC6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90B56-6DBE-FDD9-39B0-38CF1AF7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E9EF3-581F-5C6A-DDAB-241521CB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D577F-FBA5-6E5D-3979-9BBFF796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09746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674271-53BC-1E7D-C22E-6324E5FB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DEF05-A6AD-550F-0BFB-DE27C7E53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70CFE-B2E5-1A6E-CF61-984F61072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50B44-3B0D-4C87-ADB5-FC595DF1D21E}" type="datetimeFigureOut">
              <a:rPr lang="en-AE" smtClean="0"/>
              <a:t>06/04/2025</a:t>
            </a:fld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6B4F6-E8B3-1D0A-E75F-B5D33B147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CBDFC-45FF-92D8-DDF5-7F82978E7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3839C-C87C-44B2-886F-719AB82E60B7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92336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6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A77232-F9DF-873A-06B2-C960AD3C7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7"/>
          <a:stretch/>
        </p:blipFill>
        <p:spPr>
          <a:xfrm>
            <a:off x="6502401" y="467026"/>
            <a:ext cx="5394508" cy="5923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16AB5-0576-151C-6411-155C607B7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092" y="3532303"/>
            <a:ext cx="6499408" cy="401352"/>
          </a:xfrm>
        </p:spPr>
        <p:txBody>
          <a:bodyPr>
            <a:no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Implementations and monitoring of supply chain operational performances.</a:t>
            </a:r>
            <a:br>
              <a:rPr lang="en-US" sz="1200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</a:b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A Research Proposal Presentation.  </a:t>
            </a:r>
            <a:endParaRPr lang="en-AE" sz="1200" dirty="0">
              <a:solidFill>
                <a:schemeClr val="accent1">
                  <a:lumMod val="60000"/>
                  <a:lumOff val="4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43744-32D6-E49A-D475-425C336E7D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2" y="148467"/>
            <a:ext cx="2359208" cy="77058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5E756-60E3-E0EC-BFD7-4301A30B581F}"/>
              </a:ext>
            </a:extLst>
          </p:cNvPr>
          <p:cNvCxnSpPr>
            <a:cxnSpLocks/>
          </p:cNvCxnSpPr>
          <p:nvPr/>
        </p:nvCxnSpPr>
        <p:spPr>
          <a:xfrm>
            <a:off x="402103" y="3429000"/>
            <a:ext cx="639239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11BE04C-35CF-C995-BF8B-7A158FBC7D73}"/>
              </a:ext>
            </a:extLst>
          </p:cNvPr>
          <p:cNvSpPr txBox="1">
            <a:spLocks/>
          </p:cNvSpPr>
          <p:nvPr/>
        </p:nvSpPr>
        <p:spPr>
          <a:xfrm>
            <a:off x="295092" y="2046287"/>
            <a:ext cx="7568748" cy="13435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Dense" panose="02000000000000000000" pitchFamily="50" charset="0"/>
              </a:rPr>
              <a:t>Real-Time Operational Dashboards For Increased Efficiency in Supply Chain Management </a:t>
            </a:r>
            <a:endParaRPr lang="en-AE" sz="4400" dirty="0">
              <a:solidFill>
                <a:schemeClr val="accent1">
                  <a:lumMod val="50000"/>
                </a:schemeClr>
              </a:solidFill>
              <a:latin typeface="Dense" panose="020000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C7C4A6-7FD3-4D67-09C4-2E9CE170F070}"/>
              </a:ext>
            </a:extLst>
          </p:cNvPr>
          <p:cNvCxnSpPr>
            <a:cxnSpLocks/>
          </p:cNvCxnSpPr>
          <p:nvPr/>
        </p:nvCxnSpPr>
        <p:spPr>
          <a:xfrm>
            <a:off x="402103" y="10223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5C585D-7FFB-C3BE-300A-AEA1C9954F0C}"/>
              </a:ext>
            </a:extLst>
          </p:cNvPr>
          <p:cNvCxnSpPr>
            <a:cxnSpLocks/>
          </p:cNvCxnSpPr>
          <p:nvPr/>
        </p:nvCxnSpPr>
        <p:spPr>
          <a:xfrm>
            <a:off x="402103" y="62166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815247B-0BC1-FC83-F529-21A8B8CAB403}"/>
              </a:ext>
            </a:extLst>
          </p:cNvPr>
          <p:cNvSpPr txBox="1">
            <a:spLocks/>
          </p:cNvSpPr>
          <p:nvPr/>
        </p:nvSpPr>
        <p:spPr>
          <a:xfrm>
            <a:off x="295092" y="6246964"/>
            <a:ext cx="2731887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Assignment 2, Unit 10, MSc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Computer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Science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0991915-0320-0EA7-4920-89AECA7A7E6D}"/>
              </a:ext>
            </a:extLst>
          </p:cNvPr>
          <p:cNvSpPr txBox="1">
            <a:spLocks/>
          </p:cNvSpPr>
          <p:nvPr/>
        </p:nvSpPr>
        <p:spPr>
          <a:xfrm>
            <a:off x="9165021" y="6246964"/>
            <a:ext cx="2731887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University of Essex Online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Into">
            <a:hlinkClick r:id="" action="ppaction://media"/>
            <a:extLst>
              <a:ext uri="{FF2B5EF4-FFF2-40B4-BE49-F238E27FC236}">
                <a16:creationId xmlns:a16="http://schemas.microsoft.com/office/drawing/2014/main" id="{59DB22A7-2439-A56B-492F-E2BDD7AFC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2103" y="40760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6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B0EE752-8D3F-BF47-1CAB-647C9F1DCF6B}"/>
              </a:ext>
            </a:extLst>
          </p:cNvPr>
          <p:cNvSpPr/>
          <p:nvPr/>
        </p:nvSpPr>
        <p:spPr>
          <a:xfrm>
            <a:off x="402102" y="2705707"/>
            <a:ext cx="3749040" cy="863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endParaRPr lang="en-US" sz="120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4390BF-B2F1-8087-1863-F38A84A3C250}"/>
              </a:ext>
            </a:extLst>
          </p:cNvPr>
          <p:cNvCxnSpPr>
            <a:cxnSpLocks/>
          </p:cNvCxnSpPr>
          <p:nvPr/>
        </p:nvCxnSpPr>
        <p:spPr>
          <a:xfrm>
            <a:off x="402103" y="10223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95292F-0485-48E4-6232-EE7FF70411DC}"/>
              </a:ext>
            </a:extLst>
          </p:cNvPr>
          <p:cNvCxnSpPr>
            <a:cxnSpLocks/>
          </p:cNvCxnSpPr>
          <p:nvPr/>
        </p:nvCxnSpPr>
        <p:spPr>
          <a:xfrm>
            <a:off x="402103" y="62166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C9DFCE7-63F0-12DE-0B93-6411471577B0}"/>
              </a:ext>
            </a:extLst>
          </p:cNvPr>
          <p:cNvSpPr txBox="1">
            <a:spLocks/>
          </p:cNvSpPr>
          <p:nvPr/>
        </p:nvSpPr>
        <p:spPr>
          <a:xfrm>
            <a:off x="295091" y="496888"/>
            <a:ext cx="11675235" cy="4556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nuolane Rg" panose="020B0506040000020004" pitchFamily="34" charset="0"/>
              </a:rPr>
              <a:t>Real-Time Operational Dashboards (RTOD) –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nuolane Rg" panose="020B0506040000020004" pitchFamily="34" charset="0"/>
              </a:rPr>
              <a:t>A major contributing aspect for operational efficiency in Supply Chain Management   </a:t>
            </a:r>
            <a:endParaRPr lang="en-AE" sz="2400" dirty="0">
              <a:solidFill>
                <a:schemeClr val="accent1">
                  <a:lumMod val="60000"/>
                  <a:lumOff val="40000"/>
                </a:schemeClr>
              </a:solidFill>
              <a:latin typeface="Gnuolane Rg" panose="020B050604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F2324B-838D-4AEF-389D-100EB2EF6B93}"/>
              </a:ext>
            </a:extLst>
          </p:cNvPr>
          <p:cNvSpPr/>
          <p:nvPr/>
        </p:nvSpPr>
        <p:spPr>
          <a:xfrm>
            <a:off x="402101" y="3619850"/>
            <a:ext cx="3749040" cy="281898"/>
          </a:xfrm>
          <a:prstGeom prst="rect">
            <a:avLst/>
          </a:prstGeom>
          <a:solidFill>
            <a:srgbClr val="243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</a:rPr>
              <a:t>Visibility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5497C1-14AD-50A3-35A4-DF42C9437A96}"/>
              </a:ext>
            </a:extLst>
          </p:cNvPr>
          <p:cNvSpPr/>
          <p:nvPr/>
        </p:nvSpPr>
        <p:spPr>
          <a:xfrm>
            <a:off x="402101" y="1092201"/>
            <a:ext cx="11497797" cy="281898"/>
          </a:xfrm>
          <a:prstGeom prst="rect">
            <a:avLst/>
          </a:prstGeom>
          <a:gradFill>
            <a:gsLst>
              <a:gs pos="35000">
                <a:srgbClr val="ED7D31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Context &amp; Significance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58A09-8FD5-62E2-87BF-E54E0BC511EB}"/>
              </a:ext>
            </a:extLst>
          </p:cNvPr>
          <p:cNvSpPr/>
          <p:nvPr/>
        </p:nvSpPr>
        <p:spPr>
          <a:xfrm>
            <a:off x="4276479" y="3619850"/>
            <a:ext cx="3749040" cy="281898"/>
          </a:xfrm>
          <a:prstGeom prst="rect">
            <a:avLst/>
          </a:prstGeom>
          <a:solidFill>
            <a:srgbClr val="243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</a:rPr>
              <a:t>Forecasting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F3655C-C3C4-1381-A76B-7D50D55B73AE}"/>
              </a:ext>
            </a:extLst>
          </p:cNvPr>
          <p:cNvSpPr/>
          <p:nvPr/>
        </p:nvSpPr>
        <p:spPr>
          <a:xfrm>
            <a:off x="8150858" y="3619850"/>
            <a:ext cx="3749040" cy="281898"/>
          </a:xfrm>
          <a:prstGeom prst="rect">
            <a:avLst/>
          </a:prstGeom>
          <a:solidFill>
            <a:srgbClr val="243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</a:rPr>
              <a:t>Decision making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775297-6028-72A6-1D12-EC08EBD3DE96}"/>
              </a:ext>
            </a:extLst>
          </p:cNvPr>
          <p:cNvSpPr/>
          <p:nvPr/>
        </p:nvSpPr>
        <p:spPr>
          <a:xfrm>
            <a:off x="402101" y="4879716"/>
            <a:ext cx="11497797" cy="281898"/>
          </a:xfrm>
          <a:prstGeom prst="rect">
            <a:avLst/>
          </a:prstGeom>
          <a:gradFill>
            <a:gsLst>
              <a:gs pos="35000">
                <a:srgbClr val="ED7D31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Core Research Question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002829-86AC-FFB1-E975-383DA950EE4E}"/>
              </a:ext>
            </a:extLst>
          </p:cNvPr>
          <p:cNvSpPr/>
          <p:nvPr/>
        </p:nvSpPr>
        <p:spPr>
          <a:xfrm>
            <a:off x="402101" y="1430629"/>
            <a:ext cx="11497797" cy="607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Today’s competitive business environment  has urged business to monitor operational efficiency to sustain growth and profitability through digitization.</a:t>
            </a: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RTOD</a:t>
            </a:r>
            <a:r>
              <a:rPr lang="en-US" sz="1200" dirty="0">
                <a:solidFill>
                  <a:srgbClr val="243668"/>
                </a:solidFill>
                <a:latin typeface="Aptos" panose="020B0004020202020204" pitchFamily="34" charset="0"/>
              </a:rPr>
              <a:t>s has enhanced this by providing direct insights into the supply chain process (Transporeon, 2022) .  </a:t>
            </a:r>
            <a:endParaRPr lang="en-US" sz="120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C7FA1-DEBD-CB3D-3CFA-3225A1D2CAE1}"/>
              </a:ext>
            </a:extLst>
          </p:cNvPr>
          <p:cNvSpPr/>
          <p:nvPr/>
        </p:nvSpPr>
        <p:spPr>
          <a:xfrm>
            <a:off x="402101" y="5225389"/>
            <a:ext cx="11497797" cy="863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How does real-time operational dashboards affect performance ? </a:t>
            </a:r>
            <a:endParaRPr lang="en-US" sz="1200" b="1" dirty="0">
              <a:solidFill>
                <a:srgbClr val="243668"/>
              </a:solidFill>
              <a:latin typeface="Aptos" panose="020B0004020202020204" pitchFamily="34" charset="0"/>
            </a:endParaRP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- A guid</a:t>
            </a:r>
            <a:r>
              <a:rPr lang="en-US" sz="1200" dirty="0">
                <a:solidFill>
                  <a:srgbClr val="243668"/>
                </a:solidFill>
                <a:latin typeface="Aptos" panose="020B0004020202020204" pitchFamily="34" charset="0"/>
              </a:rPr>
              <a:t>e to explore tools &amp; key metrics for overall supply chain effectiveness </a:t>
            </a:r>
            <a:r>
              <a:rPr lang="en-US" sz="120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 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6EED3E0-6185-661F-FF2A-0965EDAAEAF5}"/>
              </a:ext>
            </a:extLst>
          </p:cNvPr>
          <p:cNvSpPr txBox="1">
            <a:spLocks/>
          </p:cNvSpPr>
          <p:nvPr/>
        </p:nvSpPr>
        <p:spPr>
          <a:xfrm>
            <a:off x="295092" y="6246964"/>
            <a:ext cx="6207308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Assignment 2, Unit 10, MSc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Computer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Science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59D6A4-0ED3-DF5B-061F-E3B3F73F4874}"/>
              </a:ext>
            </a:extLst>
          </p:cNvPr>
          <p:cNvSpPr/>
          <p:nvPr/>
        </p:nvSpPr>
        <p:spPr>
          <a:xfrm>
            <a:off x="402102" y="3949305"/>
            <a:ext cx="3749040" cy="863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5186" indent="-171450" fontAlgn="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Monitoring of supply chain activates  across all entities such as inventory, logistics and vendors </a:t>
            </a:r>
            <a:endParaRPr lang="en-US" sz="120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00EF8A-8829-3FBD-8359-39BA207ECCFA}"/>
              </a:ext>
            </a:extLst>
          </p:cNvPr>
          <p:cNvSpPr/>
          <p:nvPr/>
        </p:nvSpPr>
        <p:spPr>
          <a:xfrm>
            <a:off x="4276479" y="3949305"/>
            <a:ext cx="3749040" cy="863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5186" indent="-171450" rtl="0" eaLnBrk="1" fontAlgn="t" latinLnBrk="0" hangingPunct="1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Predictive analysis on demand surges and stock depletion.</a:t>
            </a:r>
          </a:p>
          <a:p>
            <a:pPr marL="345186" indent="-171450" rtl="0" eaLnBrk="1" fontAlgn="t" latinLnBrk="0" hangingPunct="1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43668"/>
                </a:solidFill>
                <a:latin typeface="Aptos" panose="020B0004020202020204" pitchFamily="34" charset="0"/>
              </a:rPr>
              <a:t>Mitigation of potential issues within the supply chain </a:t>
            </a:r>
            <a:r>
              <a:rPr lang="en-US" sz="120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 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92CDAE-5C86-4857-C530-3F49A53A546D}"/>
              </a:ext>
            </a:extLst>
          </p:cNvPr>
          <p:cNvSpPr/>
          <p:nvPr/>
        </p:nvSpPr>
        <p:spPr>
          <a:xfrm>
            <a:off x="8150858" y="3949305"/>
            <a:ext cx="3749040" cy="863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5186" indent="-171450" fontAlgn="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43668"/>
                </a:solidFill>
                <a:latin typeface="Aptos" panose="020B0004020202020204" pitchFamily="34" charset="0"/>
              </a:rPr>
              <a:t>Deployment of multiple strategies that can include refurbishment techniques, delivery routs and inventory levels </a:t>
            </a:r>
            <a:endParaRPr lang="en-US" sz="120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455444-531E-4FA6-02DB-04D281DB0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7"/>
          <a:stretch/>
        </p:blipFill>
        <p:spPr>
          <a:xfrm>
            <a:off x="1773702" y="2809633"/>
            <a:ext cx="789528" cy="6880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63E53F9-22F4-352F-63C3-226F21C676E0}"/>
              </a:ext>
            </a:extLst>
          </p:cNvPr>
          <p:cNvSpPr/>
          <p:nvPr/>
        </p:nvSpPr>
        <p:spPr>
          <a:xfrm>
            <a:off x="4291820" y="2705707"/>
            <a:ext cx="3749040" cy="863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endParaRPr lang="en-US" sz="120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EFC2B4-9FD7-8A64-72F5-A7679A3C6619}"/>
              </a:ext>
            </a:extLst>
          </p:cNvPr>
          <p:cNvSpPr/>
          <p:nvPr/>
        </p:nvSpPr>
        <p:spPr>
          <a:xfrm>
            <a:off x="8139920" y="2705707"/>
            <a:ext cx="3749040" cy="863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endParaRPr lang="en-US" sz="120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94DC64-98D9-E671-F649-505D6B874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5"/>
          <a:stretch/>
        </p:blipFill>
        <p:spPr>
          <a:xfrm>
            <a:off x="5630927" y="2759053"/>
            <a:ext cx="930145" cy="7765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1E4E51-4C8A-6582-1EFD-D45DEBD27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7"/>
          <a:stretch/>
        </p:blipFill>
        <p:spPr>
          <a:xfrm>
            <a:off x="9528810" y="2761622"/>
            <a:ext cx="963930" cy="79363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441C66-FE1A-EEDF-3338-92A230A99514}"/>
              </a:ext>
            </a:extLst>
          </p:cNvPr>
          <p:cNvCxnSpPr/>
          <p:nvPr/>
        </p:nvCxnSpPr>
        <p:spPr>
          <a:xfrm>
            <a:off x="3733800" y="3147317"/>
            <a:ext cx="107442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CF88FF-BF14-8868-390E-180A7786D8EF}"/>
              </a:ext>
            </a:extLst>
          </p:cNvPr>
          <p:cNvCxnSpPr/>
          <p:nvPr/>
        </p:nvCxnSpPr>
        <p:spPr>
          <a:xfrm>
            <a:off x="7543800" y="3147317"/>
            <a:ext cx="107442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854B783-8A8A-8D7C-5BEF-69471B422AA7}"/>
              </a:ext>
            </a:extLst>
          </p:cNvPr>
          <p:cNvSpPr/>
          <p:nvPr/>
        </p:nvSpPr>
        <p:spPr>
          <a:xfrm>
            <a:off x="402101" y="2101625"/>
            <a:ext cx="11497797" cy="5298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243668"/>
                </a:solidFill>
                <a:latin typeface="Aptos" panose="020B0004020202020204" pitchFamily="34" charset="0"/>
              </a:rPr>
              <a:t>RTOD’s 3 major aspects: </a:t>
            </a:r>
            <a:endParaRPr lang="en-US" sz="1200" b="1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9F580AD-5A24-8BF2-1B3D-4F832C2F1B55}"/>
              </a:ext>
            </a:extLst>
          </p:cNvPr>
          <p:cNvSpPr txBox="1">
            <a:spLocks/>
          </p:cNvSpPr>
          <p:nvPr/>
        </p:nvSpPr>
        <p:spPr>
          <a:xfrm>
            <a:off x="9165021" y="6246964"/>
            <a:ext cx="2731887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University of Essex Online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3" name="sec1">
            <a:hlinkClick r:id="" action="ppaction://media"/>
            <a:extLst>
              <a:ext uri="{FF2B5EF4-FFF2-40B4-BE49-F238E27FC236}">
                <a16:creationId xmlns:a16="http://schemas.microsoft.com/office/drawing/2014/main" id="{B7F91DD1-99E7-CF25-A40E-28B1BB819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3230" y="517082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7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8CE5A82-A1B7-E541-CF24-0A29C199CC23}"/>
              </a:ext>
            </a:extLst>
          </p:cNvPr>
          <p:cNvSpPr/>
          <p:nvPr/>
        </p:nvSpPr>
        <p:spPr>
          <a:xfrm>
            <a:off x="402101" y="1092201"/>
            <a:ext cx="11497797" cy="281898"/>
          </a:xfrm>
          <a:prstGeom prst="rect">
            <a:avLst/>
          </a:prstGeom>
          <a:gradFill>
            <a:gsLst>
              <a:gs pos="35000">
                <a:srgbClr val="ED7D31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This research Aims to achieve the following: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A8D3D3-B485-8350-C1EB-CA8BEB5B373A}"/>
              </a:ext>
            </a:extLst>
          </p:cNvPr>
          <p:cNvCxnSpPr>
            <a:cxnSpLocks/>
          </p:cNvCxnSpPr>
          <p:nvPr/>
        </p:nvCxnSpPr>
        <p:spPr>
          <a:xfrm>
            <a:off x="402103" y="10223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E8B56A-35CF-912D-E8DC-6739E5E49A27}"/>
              </a:ext>
            </a:extLst>
          </p:cNvPr>
          <p:cNvCxnSpPr>
            <a:cxnSpLocks/>
          </p:cNvCxnSpPr>
          <p:nvPr/>
        </p:nvCxnSpPr>
        <p:spPr>
          <a:xfrm>
            <a:off x="402103" y="62166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F76A474-474F-DA5F-8A81-95EFE48A268A}"/>
              </a:ext>
            </a:extLst>
          </p:cNvPr>
          <p:cNvSpPr txBox="1">
            <a:spLocks/>
          </p:cNvSpPr>
          <p:nvPr/>
        </p:nvSpPr>
        <p:spPr>
          <a:xfrm>
            <a:off x="295091" y="496888"/>
            <a:ext cx="11675235" cy="4556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nuolane Rg" panose="020B0506040000020004" pitchFamily="34" charset="0"/>
              </a:rPr>
              <a:t>Aims &amp; Objectives </a:t>
            </a:r>
            <a:endParaRPr lang="en-AE" sz="2400" dirty="0">
              <a:solidFill>
                <a:schemeClr val="accent1">
                  <a:lumMod val="60000"/>
                  <a:lumOff val="40000"/>
                </a:schemeClr>
              </a:solidFill>
              <a:latin typeface="Gnuolane Rg" panose="020B050604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4C6A4-F6BF-23F8-EA49-66726E7B3B2A}"/>
              </a:ext>
            </a:extLst>
          </p:cNvPr>
          <p:cNvSpPr/>
          <p:nvPr/>
        </p:nvSpPr>
        <p:spPr>
          <a:xfrm>
            <a:off x="402101" y="1440140"/>
            <a:ext cx="2834640" cy="919493"/>
          </a:xfrm>
          <a:prstGeom prst="rect">
            <a:avLst/>
          </a:prstGeom>
          <a:solidFill>
            <a:srgbClr val="243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</a:rPr>
              <a:t>Evaluating RTOD’s role in decision-making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E56A55-A8EC-80DA-827D-BE6917894E12}"/>
              </a:ext>
            </a:extLst>
          </p:cNvPr>
          <p:cNvSpPr/>
          <p:nvPr/>
        </p:nvSpPr>
        <p:spPr>
          <a:xfrm>
            <a:off x="3305688" y="1444132"/>
            <a:ext cx="4702932" cy="915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Understanding how real-time insights influence strategic outcomes. ( Real – life application instances 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F526A0D-C03C-F18F-CD64-DF978A8383C7}"/>
              </a:ext>
            </a:extLst>
          </p:cNvPr>
          <p:cNvSpPr txBox="1">
            <a:spLocks/>
          </p:cNvSpPr>
          <p:nvPr/>
        </p:nvSpPr>
        <p:spPr>
          <a:xfrm>
            <a:off x="295092" y="6246964"/>
            <a:ext cx="6207308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Assignment 2, Unit 10, MSc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Computer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Science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FA69FB-EB99-FBF4-8104-77A9AD8A34AC}"/>
              </a:ext>
            </a:extLst>
          </p:cNvPr>
          <p:cNvSpPr/>
          <p:nvPr/>
        </p:nvSpPr>
        <p:spPr>
          <a:xfrm>
            <a:off x="402101" y="2386659"/>
            <a:ext cx="2834640" cy="919493"/>
          </a:xfrm>
          <a:prstGeom prst="rect">
            <a:avLst/>
          </a:prstGeom>
          <a:solidFill>
            <a:srgbClr val="243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</a:rPr>
              <a:t> Identifying best practices and tools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59F4F8-658D-2C01-5801-CF0BE0918E19}"/>
              </a:ext>
            </a:extLst>
          </p:cNvPr>
          <p:cNvSpPr/>
          <p:nvPr/>
        </p:nvSpPr>
        <p:spPr>
          <a:xfrm>
            <a:off x="402101" y="3333178"/>
            <a:ext cx="2834640" cy="919493"/>
          </a:xfrm>
          <a:prstGeom prst="rect">
            <a:avLst/>
          </a:prstGeom>
          <a:solidFill>
            <a:srgbClr val="243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</a:rPr>
              <a:t>Assessing RTODs influence on KPIs  </a:t>
            </a:r>
          </a:p>
          <a:p>
            <a:pPr algn="ctr"/>
            <a:endParaRPr lang="en-US" sz="1200" spc="40" dirty="0">
              <a:solidFill>
                <a:schemeClr val="bg1"/>
              </a:solidFill>
              <a:latin typeface="Gnuolane Rg" panose="020B05060400000200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D1247C-84ED-47AA-8F8D-891AC5A7C879}"/>
              </a:ext>
            </a:extLst>
          </p:cNvPr>
          <p:cNvSpPr/>
          <p:nvPr/>
        </p:nvSpPr>
        <p:spPr>
          <a:xfrm>
            <a:off x="402101" y="4279697"/>
            <a:ext cx="2834640" cy="919493"/>
          </a:xfrm>
          <a:prstGeom prst="rect">
            <a:avLst/>
          </a:prstGeom>
          <a:solidFill>
            <a:srgbClr val="243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</a:rPr>
              <a:t>Analyzing Challenges during real-world application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234259-8917-2E31-808F-ADC777072FB8}"/>
              </a:ext>
            </a:extLst>
          </p:cNvPr>
          <p:cNvSpPr/>
          <p:nvPr/>
        </p:nvSpPr>
        <p:spPr>
          <a:xfrm>
            <a:off x="402101" y="5226215"/>
            <a:ext cx="2834640" cy="919493"/>
          </a:xfrm>
          <a:prstGeom prst="rect">
            <a:avLst/>
          </a:prstGeom>
          <a:solidFill>
            <a:srgbClr val="243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</a:rPr>
              <a:t>Developing an RTOD system prototype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E94808-63B9-312C-BFB8-4125B3C95077}"/>
              </a:ext>
            </a:extLst>
          </p:cNvPr>
          <p:cNvSpPr/>
          <p:nvPr/>
        </p:nvSpPr>
        <p:spPr>
          <a:xfrm>
            <a:off x="3305688" y="2388655"/>
            <a:ext cx="4702932" cy="915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Defining implementation frameworks to harness RTOD’s full potential</a:t>
            </a:r>
            <a:r>
              <a:rPr lang="en-US" sz="1200" dirty="0">
                <a:solidFill>
                  <a:srgbClr val="243668"/>
                </a:solidFill>
                <a:latin typeface="Aptos" panose="020B0004020202020204" pitchFamily="34" charset="0"/>
              </a:rPr>
              <a:t>. </a:t>
            </a:r>
            <a:endParaRPr lang="en-US" sz="1200" b="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18522-DE2F-3B5D-F802-1068BA66248A}"/>
              </a:ext>
            </a:extLst>
          </p:cNvPr>
          <p:cNvSpPr/>
          <p:nvPr/>
        </p:nvSpPr>
        <p:spPr>
          <a:xfrm>
            <a:off x="3305688" y="3337172"/>
            <a:ext cx="4702932" cy="915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Understanding KPIs impact on business efficiency.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B7828D-9CE2-AB20-B506-DC47F3B5C9B4}"/>
              </a:ext>
            </a:extLst>
          </p:cNvPr>
          <p:cNvSpPr/>
          <p:nvPr/>
        </p:nvSpPr>
        <p:spPr>
          <a:xfrm>
            <a:off x="3305688" y="4281693"/>
            <a:ext cx="4702932" cy="915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dirty="0">
                <a:solidFill>
                  <a:srgbClr val="243668"/>
                </a:solidFill>
                <a:latin typeface="Aptos" panose="020B0004020202020204" pitchFamily="34" charset="0"/>
              </a:rPr>
              <a:t>Identifying Implementation barriers. </a:t>
            </a:r>
            <a:endParaRPr lang="en-US" sz="1200" b="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53C960-9F23-D147-55B5-9937BD0AB693}"/>
              </a:ext>
            </a:extLst>
          </p:cNvPr>
          <p:cNvSpPr/>
          <p:nvPr/>
        </p:nvSpPr>
        <p:spPr>
          <a:xfrm>
            <a:off x="3305688" y="5226214"/>
            <a:ext cx="4702932" cy="915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Providing evidence on feasibility and effectiveness of RTODs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214C6EF-79B0-0138-2C3C-E8F3C18C7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6"/>
          <a:stretch/>
        </p:blipFill>
        <p:spPr>
          <a:xfrm>
            <a:off x="8077567" y="1434150"/>
            <a:ext cx="3822331" cy="470675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32D1B62-435A-6F60-677E-48731CC813A3}"/>
              </a:ext>
            </a:extLst>
          </p:cNvPr>
          <p:cNvSpPr/>
          <p:nvPr/>
        </p:nvSpPr>
        <p:spPr>
          <a:xfrm>
            <a:off x="402101" y="1443949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A4ED9E-97F5-CBFC-1140-B37EA74B3798}"/>
              </a:ext>
            </a:extLst>
          </p:cNvPr>
          <p:cNvSpPr/>
          <p:nvPr/>
        </p:nvSpPr>
        <p:spPr>
          <a:xfrm>
            <a:off x="402101" y="2388829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0DE8F-C417-097F-5B13-2BFF805A5B61}"/>
              </a:ext>
            </a:extLst>
          </p:cNvPr>
          <p:cNvSpPr/>
          <p:nvPr/>
        </p:nvSpPr>
        <p:spPr>
          <a:xfrm>
            <a:off x="402101" y="3333177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C4A7C2-74C3-DA84-D657-78F57D679672}"/>
              </a:ext>
            </a:extLst>
          </p:cNvPr>
          <p:cNvSpPr/>
          <p:nvPr/>
        </p:nvSpPr>
        <p:spPr>
          <a:xfrm>
            <a:off x="402101" y="4285677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58DDE8-9EF9-FB86-C24E-CE4CF4B42935}"/>
              </a:ext>
            </a:extLst>
          </p:cNvPr>
          <p:cNvSpPr/>
          <p:nvPr/>
        </p:nvSpPr>
        <p:spPr>
          <a:xfrm>
            <a:off x="402101" y="5230595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320016-C67F-8769-EEC0-364DC796C133}"/>
              </a:ext>
            </a:extLst>
          </p:cNvPr>
          <p:cNvSpPr/>
          <p:nvPr/>
        </p:nvSpPr>
        <p:spPr>
          <a:xfrm>
            <a:off x="3305688" y="1443949"/>
            <a:ext cx="386425" cy="1619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845967-6B27-74CC-C195-4FFEF85B5AFD}"/>
              </a:ext>
            </a:extLst>
          </p:cNvPr>
          <p:cNvSpPr/>
          <p:nvPr/>
        </p:nvSpPr>
        <p:spPr>
          <a:xfrm>
            <a:off x="3305688" y="2388829"/>
            <a:ext cx="386425" cy="1619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!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1AA6E5-7638-B559-3FB6-A89D9E7CE3B9}"/>
              </a:ext>
            </a:extLst>
          </p:cNvPr>
          <p:cNvSpPr/>
          <p:nvPr/>
        </p:nvSpPr>
        <p:spPr>
          <a:xfrm>
            <a:off x="3305688" y="3341329"/>
            <a:ext cx="386425" cy="1619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A62D9-737B-3CBC-ED96-C1AC72FA79D3}"/>
              </a:ext>
            </a:extLst>
          </p:cNvPr>
          <p:cNvSpPr/>
          <p:nvPr/>
        </p:nvSpPr>
        <p:spPr>
          <a:xfrm>
            <a:off x="3305688" y="4293829"/>
            <a:ext cx="386425" cy="1619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3B351B-EE31-9BBC-B331-6E6B36D1D68E}"/>
              </a:ext>
            </a:extLst>
          </p:cNvPr>
          <p:cNvSpPr/>
          <p:nvPr/>
        </p:nvSpPr>
        <p:spPr>
          <a:xfrm>
            <a:off x="3305688" y="5231089"/>
            <a:ext cx="386425" cy="1619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!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B829EEA-F4E7-F889-EDE8-3F71CDCFAD11}"/>
              </a:ext>
            </a:extLst>
          </p:cNvPr>
          <p:cNvSpPr txBox="1">
            <a:spLocks/>
          </p:cNvSpPr>
          <p:nvPr/>
        </p:nvSpPr>
        <p:spPr>
          <a:xfrm>
            <a:off x="9165021" y="6246964"/>
            <a:ext cx="2731887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University of Essex Online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7" name="sec2">
            <a:hlinkClick r:id="" action="ppaction://media"/>
            <a:extLst>
              <a:ext uri="{FF2B5EF4-FFF2-40B4-BE49-F238E27FC236}">
                <a16:creationId xmlns:a16="http://schemas.microsoft.com/office/drawing/2014/main" id="{0FDC37FD-4A7B-2DE2-1B79-C1A480B69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3662" y="452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2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81186-A9FF-C814-09AD-21E37DF0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BDB143F-C060-2B03-F1A1-91FC9EFD307A}"/>
              </a:ext>
            </a:extLst>
          </p:cNvPr>
          <p:cNvSpPr/>
          <p:nvPr/>
        </p:nvSpPr>
        <p:spPr>
          <a:xfrm>
            <a:off x="6230620" y="5044447"/>
            <a:ext cx="5669280" cy="1102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fontAlgn="t">
              <a:spcBef>
                <a:spcPts val="300"/>
              </a:spcBef>
            </a:pPr>
            <a:endParaRPr lang="en-US" sz="1050" dirty="0">
              <a:solidFill>
                <a:srgbClr val="243668"/>
              </a:solidFill>
              <a:latin typeface="Aptos" panose="020B0004020202020204" pitchFamily="34" charset="0"/>
            </a:endParaRPr>
          </a:p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243668"/>
                </a:solidFill>
                <a:latin typeface="Aptos" panose="020B0004020202020204" pitchFamily="34" charset="0"/>
              </a:rPr>
              <a:t>Fawcett (2013). Impacts of IT capability and supply chain collaboration on supply chain resilience: empirical evidence from China in COVID-19 pandemic</a:t>
            </a:r>
          </a:p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dirty="0">
                <a:solidFill>
                  <a:srgbClr val="243668"/>
                </a:solidFill>
                <a:latin typeface="Aptos" panose="020B0004020202020204" pitchFamily="34" charset="0"/>
              </a:rPr>
              <a:t>“implementations, data standardization and high-cost challenges.”</a:t>
            </a:r>
            <a:endParaRPr lang="en-US" sz="1050" b="1" dirty="0">
              <a:solidFill>
                <a:srgbClr val="243668"/>
              </a:solidFill>
              <a:latin typeface="Aptos" panose="020B00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EFD3-5C14-A443-BDEA-87980E7D0704}"/>
              </a:ext>
            </a:extLst>
          </p:cNvPr>
          <p:cNvCxnSpPr>
            <a:cxnSpLocks/>
          </p:cNvCxnSpPr>
          <p:nvPr/>
        </p:nvCxnSpPr>
        <p:spPr>
          <a:xfrm>
            <a:off x="402103" y="10223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0BCA93-9442-5CE8-A30C-5DC99C3F96EC}"/>
              </a:ext>
            </a:extLst>
          </p:cNvPr>
          <p:cNvCxnSpPr>
            <a:cxnSpLocks/>
          </p:cNvCxnSpPr>
          <p:nvPr/>
        </p:nvCxnSpPr>
        <p:spPr>
          <a:xfrm>
            <a:off x="402103" y="62166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8E3FC326-2CD7-CEDB-4266-F39E07AA7665}"/>
              </a:ext>
            </a:extLst>
          </p:cNvPr>
          <p:cNvSpPr txBox="1">
            <a:spLocks/>
          </p:cNvSpPr>
          <p:nvPr/>
        </p:nvSpPr>
        <p:spPr>
          <a:xfrm>
            <a:off x="295091" y="496888"/>
            <a:ext cx="11675235" cy="4556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nuolane Rg" panose="020B0506040000020004" pitchFamily="34" charset="0"/>
              </a:rPr>
              <a:t>Key Literature </a:t>
            </a:r>
            <a:endParaRPr lang="en-AE" sz="2400" dirty="0">
              <a:solidFill>
                <a:schemeClr val="accent1">
                  <a:lumMod val="60000"/>
                  <a:lumOff val="40000"/>
                </a:schemeClr>
              </a:solidFill>
              <a:latin typeface="Gnuolane Rg" panose="020B050604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775C7-51B5-CF4B-E33B-0FEB21DE7E5F}"/>
              </a:ext>
            </a:extLst>
          </p:cNvPr>
          <p:cNvSpPr/>
          <p:nvPr/>
        </p:nvSpPr>
        <p:spPr>
          <a:xfrm>
            <a:off x="402102" y="3270375"/>
            <a:ext cx="5693898" cy="1606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Christopher, M. (2016). Logistics &amp; Supply Chain Management. Pearson UK</a:t>
            </a:r>
          </a:p>
          <a:p>
            <a:pPr marL="173736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dirty="0">
                <a:solidFill>
                  <a:srgbClr val="243668"/>
                </a:solidFill>
                <a:latin typeface="Aptos" panose="020B0004020202020204" pitchFamily="34" charset="0"/>
              </a:rPr>
              <a:t>“R</a:t>
            </a:r>
            <a:r>
              <a:rPr lang="en-US" sz="105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eal-time monitoring influences effective response to deman</a:t>
            </a:r>
            <a:r>
              <a:rPr lang="en-US" sz="1050" dirty="0">
                <a:solidFill>
                  <a:srgbClr val="243668"/>
                </a:solidFill>
                <a:latin typeface="Aptos" panose="020B0004020202020204" pitchFamily="34" charset="0"/>
              </a:rPr>
              <a:t>d</a:t>
            </a:r>
            <a:r>
              <a:rPr lang="en-US" sz="105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.”</a:t>
            </a:r>
          </a:p>
          <a:p>
            <a:pPr marL="173736" fontAlgn="t">
              <a:spcBef>
                <a:spcPts val="300"/>
              </a:spcBef>
            </a:pPr>
            <a:endParaRPr lang="en-US" sz="1050" b="1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  <a:p>
            <a:pPr marL="173736" fontAlgn="t">
              <a:spcBef>
                <a:spcPts val="300"/>
              </a:spcBef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Gunasekaran et al. Assimilation of big data and predictive analytics for supply chain and organizational performance: A resource-based view perspective</a:t>
            </a:r>
          </a:p>
          <a:p>
            <a:pPr marL="173736" fontAlgn="t">
              <a:spcBef>
                <a:spcPts val="300"/>
              </a:spcBef>
            </a:pPr>
            <a:r>
              <a:rPr lang="en-US" sz="1050" dirty="0">
                <a:solidFill>
                  <a:srgbClr val="243668"/>
                </a:solidFill>
                <a:latin typeface="Aptos" panose="020B0004020202020204" pitchFamily="34" charset="0"/>
              </a:rPr>
              <a:t>“Improved agility through R</a:t>
            </a:r>
            <a:r>
              <a:rPr lang="en-US" sz="105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eal-time monitoring.”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945223-CBD5-AEF1-1D68-3880046781ED}"/>
              </a:ext>
            </a:extLst>
          </p:cNvPr>
          <p:cNvSpPr/>
          <p:nvPr/>
        </p:nvSpPr>
        <p:spPr>
          <a:xfrm>
            <a:off x="6230620" y="3270375"/>
            <a:ext cx="5669280" cy="1606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Kamble, S. S., Gunasekaran, A., &amp; Gawankar, S. A. (2020). Achieving Sustainable Performance in a Data-Driven Agriculture Supply Chain: A Review for Research and Applications. International Journal of Production Economics.</a:t>
            </a:r>
          </a:p>
          <a:p>
            <a:pPr marL="173736" fontAlgn="t">
              <a:spcBef>
                <a:spcPts val="300"/>
              </a:spcBef>
            </a:pPr>
            <a:r>
              <a:rPr lang="en-US" sz="1050" dirty="0">
                <a:solidFill>
                  <a:srgbClr val="243668"/>
                </a:solidFill>
                <a:latin typeface="Aptos" panose="020B0004020202020204" pitchFamily="34" charset="0"/>
              </a:rPr>
              <a:t>“Integration tools and business intelligence platforms for developing RTOD.” </a:t>
            </a:r>
          </a:p>
          <a:p>
            <a:pPr marL="173736" fontAlgn="t">
              <a:spcBef>
                <a:spcPts val="300"/>
              </a:spcBef>
            </a:pPr>
            <a:endParaRPr lang="en-US" sz="1050" b="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  <a:p>
            <a:pPr marL="173736" indent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243668"/>
                </a:solidFill>
                <a:latin typeface="Aptos" panose="020B0004020202020204" pitchFamily="34" charset="0"/>
              </a:rPr>
              <a:t>Fawcett (2013) Data Science and its Relationship to Big Data and Data-Driven Decision Making.</a:t>
            </a:r>
          </a:p>
          <a:p>
            <a:pPr marL="173736" fontAlgn="t">
              <a:spcBef>
                <a:spcPts val="300"/>
              </a:spcBef>
            </a:pPr>
            <a:r>
              <a:rPr lang="en-US" sz="1050" dirty="0">
                <a:solidFill>
                  <a:srgbClr val="243668"/>
                </a:solidFill>
                <a:latin typeface="Aptos" panose="020B0004020202020204" pitchFamily="34" charset="0"/>
              </a:rPr>
              <a:t>“Integrated RTOD tools improve forecasting and reduces operational costs.”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2083827-6093-EA5A-F736-AFBE551EC46E}"/>
              </a:ext>
            </a:extLst>
          </p:cNvPr>
          <p:cNvSpPr txBox="1">
            <a:spLocks/>
          </p:cNvSpPr>
          <p:nvPr/>
        </p:nvSpPr>
        <p:spPr>
          <a:xfrm>
            <a:off x="295092" y="6246964"/>
            <a:ext cx="6207308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Assignment 2, Unit 10, MSc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Computer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Science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3FC4D6-CAF4-AACF-7275-13DB1919CCAC}"/>
              </a:ext>
            </a:extLst>
          </p:cNvPr>
          <p:cNvSpPr/>
          <p:nvPr/>
        </p:nvSpPr>
        <p:spPr>
          <a:xfrm>
            <a:off x="402101" y="2918625"/>
            <a:ext cx="5693899" cy="281898"/>
          </a:xfrm>
          <a:prstGeom prst="rect">
            <a:avLst/>
          </a:prstGeom>
          <a:gradFill>
            <a:gsLst>
              <a:gs pos="35000">
                <a:srgbClr val="243668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Industry Related Resources - Supply Chain Management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F5444E-1C47-FE8C-9BD9-117520BA1ED3}"/>
              </a:ext>
            </a:extLst>
          </p:cNvPr>
          <p:cNvSpPr/>
          <p:nvPr/>
        </p:nvSpPr>
        <p:spPr>
          <a:xfrm>
            <a:off x="6230621" y="2918625"/>
            <a:ext cx="5669280" cy="281898"/>
          </a:xfrm>
          <a:prstGeom prst="rect">
            <a:avLst/>
          </a:prstGeom>
          <a:gradFill>
            <a:gsLst>
              <a:gs pos="35000">
                <a:srgbClr val="243668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Implementation Related Resources - Integration &amp; Digitization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F4ACA5-E817-9041-6B3E-18A5976D7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3" b="39633"/>
          <a:stretch/>
        </p:blipFill>
        <p:spPr>
          <a:xfrm>
            <a:off x="6230621" y="1118787"/>
            <a:ext cx="5669280" cy="17299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026DF0-65B9-0EA1-FF2F-7AC8197D5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6" b="18460"/>
          <a:stretch/>
        </p:blipFill>
        <p:spPr>
          <a:xfrm>
            <a:off x="402100" y="1118787"/>
            <a:ext cx="5695244" cy="1729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A3B57B-9B18-54B7-5D7C-A635C2E8EA08}"/>
              </a:ext>
            </a:extLst>
          </p:cNvPr>
          <p:cNvSpPr/>
          <p:nvPr/>
        </p:nvSpPr>
        <p:spPr>
          <a:xfrm>
            <a:off x="6230620" y="5044446"/>
            <a:ext cx="386425" cy="1619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EA9519-1776-6C4A-CB93-ABB6150189C5}"/>
              </a:ext>
            </a:extLst>
          </p:cNvPr>
          <p:cNvSpPr/>
          <p:nvPr/>
        </p:nvSpPr>
        <p:spPr>
          <a:xfrm>
            <a:off x="402100" y="5044446"/>
            <a:ext cx="5693898" cy="1102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Ivanov, D., &amp; Dolgui, A. (2020). Viability of Intertwined Supply Networks: Extending the Supply Chain Resilience Angles towards Survivability. A Position Paper Motivated by COVID-19 Outbreak.</a:t>
            </a:r>
          </a:p>
          <a:p>
            <a:pPr marL="173736" fontAlgn="t">
              <a:spcBef>
                <a:spcPts val="300"/>
              </a:spcBef>
            </a:pPr>
            <a:r>
              <a:rPr lang="en-US" sz="1050" dirty="0">
                <a:solidFill>
                  <a:srgbClr val="243668"/>
                </a:solidFill>
                <a:latin typeface="Aptos" panose="020B0004020202020204" pitchFamily="34" charset="0"/>
              </a:rPr>
              <a:t>“ RTOD Information overload can be caused from improper implementation.”</a:t>
            </a:r>
            <a:endParaRPr lang="en-US" sz="1050" b="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00B08-F2F0-0D72-DB62-7B09647E06B5}"/>
              </a:ext>
            </a:extLst>
          </p:cNvPr>
          <p:cNvSpPr/>
          <p:nvPr/>
        </p:nvSpPr>
        <p:spPr>
          <a:xfrm>
            <a:off x="402100" y="5044446"/>
            <a:ext cx="386425" cy="1619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!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42EDE6B-35D0-B862-A350-A23D0D8E3F85}"/>
              </a:ext>
            </a:extLst>
          </p:cNvPr>
          <p:cNvSpPr txBox="1">
            <a:spLocks/>
          </p:cNvSpPr>
          <p:nvPr/>
        </p:nvSpPr>
        <p:spPr>
          <a:xfrm>
            <a:off x="9165021" y="6246964"/>
            <a:ext cx="2731887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University of Essex Online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11" name="sec3">
            <a:hlinkClick r:id="" action="ppaction://media"/>
            <a:extLst>
              <a:ext uri="{FF2B5EF4-FFF2-40B4-BE49-F238E27FC236}">
                <a16:creationId xmlns:a16="http://schemas.microsoft.com/office/drawing/2014/main" id="{7AF01CD8-3EE2-83F0-0006-8E43D441A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1200" y="4658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6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6587-A349-F5AB-7F20-7818ABF48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8DC546-3CB7-AE4B-5B93-F19486576B38}"/>
              </a:ext>
            </a:extLst>
          </p:cNvPr>
          <p:cNvCxnSpPr>
            <a:cxnSpLocks/>
          </p:cNvCxnSpPr>
          <p:nvPr/>
        </p:nvCxnSpPr>
        <p:spPr>
          <a:xfrm>
            <a:off x="402103" y="10223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AB0CE-F4E7-A787-D2BA-E4FA1FC7DBA2}"/>
              </a:ext>
            </a:extLst>
          </p:cNvPr>
          <p:cNvCxnSpPr>
            <a:cxnSpLocks/>
          </p:cNvCxnSpPr>
          <p:nvPr/>
        </p:nvCxnSpPr>
        <p:spPr>
          <a:xfrm>
            <a:off x="402103" y="62166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A0CDAA3-D82B-ADBE-AE29-984FAAFB56D2}"/>
              </a:ext>
            </a:extLst>
          </p:cNvPr>
          <p:cNvSpPr txBox="1">
            <a:spLocks/>
          </p:cNvSpPr>
          <p:nvPr/>
        </p:nvSpPr>
        <p:spPr>
          <a:xfrm>
            <a:off x="295091" y="496888"/>
            <a:ext cx="11675235" cy="4556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nuolane Rg" panose="020B0506040000020004" pitchFamily="34" charset="0"/>
              </a:rPr>
              <a:t>Research Design Development </a:t>
            </a:r>
            <a:endParaRPr lang="en-AE" sz="2400" dirty="0">
              <a:solidFill>
                <a:schemeClr val="accent1">
                  <a:lumMod val="60000"/>
                  <a:lumOff val="40000"/>
                </a:schemeClr>
              </a:solidFill>
              <a:latin typeface="Gnuolane Rg" panose="020B05060400000200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FDE09FE-0DD1-AC87-056F-350B8C7440AD}"/>
              </a:ext>
            </a:extLst>
          </p:cNvPr>
          <p:cNvSpPr txBox="1">
            <a:spLocks/>
          </p:cNvSpPr>
          <p:nvPr/>
        </p:nvSpPr>
        <p:spPr>
          <a:xfrm>
            <a:off x="295092" y="6246964"/>
            <a:ext cx="6207308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Assignment 2, Unit 10, MSc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Computer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Science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15F51-CBEF-C6F1-7F77-72AB6EC62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60" y="1292859"/>
            <a:ext cx="4853940" cy="4853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5C9FE1-2461-4EF7-2FC1-B034306D808B}"/>
              </a:ext>
            </a:extLst>
          </p:cNvPr>
          <p:cNvSpPr/>
          <p:nvPr/>
        </p:nvSpPr>
        <p:spPr>
          <a:xfrm>
            <a:off x="402101" y="1092201"/>
            <a:ext cx="11497797" cy="281898"/>
          </a:xfrm>
          <a:prstGeom prst="rect">
            <a:avLst/>
          </a:prstGeom>
          <a:gradFill>
            <a:gsLst>
              <a:gs pos="35000">
                <a:srgbClr val="243668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This research will be conducted using the following methods: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2664A7-B486-172E-3984-27041F61A703}"/>
              </a:ext>
            </a:extLst>
          </p:cNvPr>
          <p:cNvSpPr/>
          <p:nvPr/>
        </p:nvSpPr>
        <p:spPr>
          <a:xfrm>
            <a:off x="402101" y="1443949"/>
            <a:ext cx="6455897" cy="281898"/>
          </a:xfrm>
          <a:prstGeom prst="rect">
            <a:avLst/>
          </a:prstGeom>
          <a:gradFill>
            <a:gsLst>
              <a:gs pos="35000">
                <a:srgbClr val="ED7D31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Qualitative Analysis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115DB1-7758-90CA-DD55-E87717B76CAD}"/>
              </a:ext>
            </a:extLst>
          </p:cNvPr>
          <p:cNvSpPr/>
          <p:nvPr/>
        </p:nvSpPr>
        <p:spPr>
          <a:xfrm>
            <a:off x="1331740" y="1795697"/>
            <a:ext cx="5526259" cy="39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Literature Review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BD0D8-132F-D862-0373-E15CBC0EEEA2}"/>
              </a:ext>
            </a:extLst>
          </p:cNvPr>
          <p:cNvSpPr/>
          <p:nvPr/>
        </p:nvSpPr>
        <p:spPr>
          <a:xfrm>
            <a:off x="1331740" y="2264409"/>
            <a:ext cx="5526260" cy="39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Case studies on leadin</a:t>
            </a:r>
            <a:r>
              <a:rPr lang="en-US" sz="1050" b="1" dirty="0">
                <a:solidFill>
                  <a:srgbClr val="243668"/>
                </a:solidFill>
                <a:latin typeface="Aptos" panose="020B0004020202020204" pitchFamily="34" charset="0"/>
              </a:rPr>
              <a:t>g supply chain companies  - Identifying Benefits &amp; Challenges  </a:t>
            </a:r>
            <a:endParaRPr lang="en-US" sz="1050" b="1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D68C1-5014-CEFD-11D3-2B9E9E573247}"/>
              </a:ext>
            </a:extLst>
          </p:cNvPr>
          <p:cNvSpPr/>
          <p:nvPr/>
        </p:nvSpPr>
        <p:spPr>
          <a:xfrm>
            <a:off x="402101" y="2732477"/>
            <a:ext cx="6455897" cy="281898"/>
          </a:xfrm>
          <a:prstGeom prst="rect">
            <a:avLst/>
          </a:prstGeom>
          <a:gradFill>
            <a:gsLst>
              <a:gs pos="35000">
                <a:srgbClr val="ED7D31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Quantitative Analysis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39D0A2-534F-E454-8B33-8FFD70A85366}"/>
              </a:ext>
            </a:extLst>
          </p:cNvPr>
          <p:cNvSpPr/>
          <p:nvPr/>
        </p:nvSpPr>
        <p:spPr>
          <a:xfrm>
            <a:off x="1331741" y="3073285"/>
            <a:ext cx="5526258" cy="39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Surveying supply chain professionals on RTOD implementations &amp; Challenges 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3FA2D4-7FC6-42A9-D1F0-79456AEF4623}"/>
              </a:ext>
            </a:extLst>
          </p:cNvPr>
          <p:cNvSpPr/>
          <p:nvPr/>
        </p:nvSpPr>
        <p:spPr>
          <a:xfrm>
            <a:off x="1331740" y="3541997"/>
            <a:ext cx="5526258" cy="39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Analysis of key performance metrics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AA683E-A802-ED1B-B94A-39CA354D5F71}"/>
              </a:ext>
            </a:extLst>
          </p:cNvPr>
          <p:cNvSpPr/>
          <p:nvPr/>
        </p:nvSpPr>
        <p:spPr>
          <a:xfrm>
            <a:off x="402101" y="3998941"/>
            <a:ext cx="6455897" cy="281898"/>
          </a:xfrm>
          <a:prstGeom prst="rect">
            <a:avLst/>
          </a:prstGeom>
          <a:gradFill>
            <a:gsLst>
              <a:gs pos="35000">
                <a:srgbClr val="ED7D31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Development &amp; Testing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346581-2F41-D8B9-14FE-95D6420BC23C}"/>
              </a:ext>
            </a:extLst>
          </p:cNvPr>
          <p:cNvSpPr/>
          <p:nvPr/>
        </p:nvSpPr>
        <p:spPr>
          <a:xfrm>
            <a:off x="1331740" y="4342629"/>
            <a:ext cx="5526258" cy="39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Identification of implementation frameworks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735E9-3BB0-1202-43A3-E0BAC03D9E83}"/>
              </a:ext>
            </a:extLst>
          </p:cNvPr>
          <p:cNvSpPr/>
          <p:nvPr/>
        </p:nvSpPr>
        <p:spPr>
          <a:xfrm>
            <a:off x="1331740" y="4807449"/>
            <a:ext cx="5526258" cy="39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Effectiveness of different RTOD Tools (PowerBI , SAP HANA)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178B05-1780-61CB-92BA-A2EEC0934D55}"/>
              </a:ext>
            </a:extLst>
          </p:cNvPr>
          <p:cNvSpPr/>
          <p:nvPr/>
        </p:nvSpPr>
        <p:spPr>
          <a:xfrm>
            <a:off x="1331740" y="5280147"/>
            <a:ext cx="5526258" cy="39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RTOD prototype integration with supply chain network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EA01A0-E78A-0320-74A2-0AD1AF747050}"/>
              </a:ext>
            </a:extLst>
          </p:cNvPr>
          <p:cNvSpPr/>
          <p:nvPr/>
        </p:nvSpPr>
        <p:spPr>
          <a:xfrm>
            <a:off x="1331740" y="5743952"/>
            <a:ext cx="5526258" cy="39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b="1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Evaluation of operational performance following implementation 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40B34AC-12B5-BFC8-27D2-F0AF2F0D12F2}"/>
              </a:ext>
            </a:extLst>
          </p:cNvPr>
          <p:cNvSpPr txBox="1">
            <a:spLocks/>
          </p:cNvSpPr>
          <p:nvPr/>
        </p:nvSpPr>
        <p:spPr>
          <a:xfrm>
            <a:off x="9165021" y="6246964"/>
            <a:ext cx="2731887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University of Essex Online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7" name="sec4">
            <a:hlinkClick r:id="" action="ppaction://media"/>
            <a:extLst>
              <a:ext uri="{FF2B5EF4-FFF2-40B4-BE49-F238E27FC236}">
                <a16:creationId xmlns:a16="http://schemas.microsoft.com/office/drawing/2014/main" id="{3800FCF9-1D55-CB51-59AF-B63A0A914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0049" y="2602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2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DA262-50AD-162E-7EEC-7C3130B2F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D08C26-F028-8574-FACC-78BD6E469A09}"/>
              </a:ext>
            </a:extLst>
          </p:cNvPr>
          <p:cNvCxnSpPr>
            <a:cxnSpLocks/>
          </p:cNvCxnSpPr>
          <p:nvPr/>
        </p:nvCxnSpPr>
        <p:spPr>
          <a:xfrm>
            <a:off x="402103" y="10223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EC2B13-409D-4E7D-A1BB-AD7D6CCEFD9B}"/>
              </a:ext>
            </a:extLst>
          </p:cNvPr>
          <p:cNvCxnSpPr>
            <a:cxnSpLocks/>
          </p:cNvCxnSpPr>
          <p:nvPr/>
        </p:nvCxnSpPr>
        <p:spPr>
          <a:xfrm>
            <a:off x="402103" y="62166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C8F567B-C4D4-4FDD-EC84-EDF20C5820A4}"/>
              </a:ext>
            </a:extLst>
          </p:cNvPr>
          <p:cNvSpPr txBox="1">
            <a:spLocks/>
          </p:cNvSpPr>
          <p:nvPr/>
        </p:nvSpPr>
        <p:spPr>
          <a:xfrm>
            <a:off x="295091" y="496888"/>
            <a:ext cx="11675235" cy="4556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nuolane Rg" panose="020B0506040000020004" pitchFamily="34" charset="0"/>
              </a:rPr>
              <a:t>Ethical Considerations </a:t>
            </a:r>
            <a:endParaRPr lang="en-AE" sz="2400" dirty="0">
              <a:solidFill>
                <a:schemeClr val="accent1">
                  <a:lumMod val="60000"/>
                  <a:lumOff val="40000"/>
                </a:schemeClr>
              </a:solidFill>
              <a:latin typeface="Gnuolane Rg" panose="020B05060400000200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AFB13F-8BC0-ACE4-E670-71866E594B4B}"/>
              </a:ext>
            </a:extLst>
          </p:cNvPr>
          <p:cNvSpPr txBox="1">
            <a:spLocks/>
          </p:cNvSpPr>
          <p:nvPr/>
        </p:nvSpPr>
        <p:spPr>
          <a:xfrm>
            <a:off x="295092" y="6246964"/>
            <a:ext cx="6207308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Assignment 2, Unit 10, MSc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Computer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Science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5C356-3143-41B8-BFD5-C01D20FC4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61" y="1369103"/>
            <a:ext cx="5844539" cy="4495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49601C-DD36-96E1-8C35-3CC5D567484C}"/>
              </a:ext>
            </a:extLst>
          </p:cNvPr>
          <p:cNvSpPr/>
          <p:nvPr/>
        </p:nvSpPr>
        <p:spPr>
          <a:xfrm>
            <a:off x="402101" y="1092201"/>
            <a:ext cx="11497797" cy="281898"/>
          </a:xfrm>
          <a:prstGeom prst="rect">
            <a:avLst/>
          </a:prstGeom>
          <a:gradFill>
            <a:gsLst>
              <a:gs pos="35000">
                <a:srgbClr val="243668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Potential ethical Risks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96BEC0-14EA-C2BD-5F5A-708CE52706F8}"/>
              </a:ext>
            </a:extLst>
          </p:cNvPr>
          <p:cNvSpPr/>
          <p:nvPr/>
        </p:nvSpPr>
        <p:spPr>
          <a:xfrm>
            <a:off x="402101" y="1915541"/>
            <a:ext cx="6100299" cy="281898"/>
          </a:xfrm>
          <a:prstGeom prst="rect">
            <a:avLst/>
          </a:prstGeom>
          <a:gradFill>
            <a:gsLst>
              <a:gs pos="35000">
                <a:srgbClr val="ED7D31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Data Privacy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068C3-3C8B-5390-B108-81684841E8B7}"/>
              </a:ext>
            </a:extLst>
          </p:cNvPr>
          <p:cNvSpPr/>
          <p:nvPr/>
        </p:nvSpPr>
        <p:spPr>
          <a:xfrm>
            <a:off x="402101" y="2631321"/>
            <a:ext cx="6100299" cy="281898"/>
          </a:xfrm>
          <a:prstGeom prst="rect">
            <a:avLst/>
          </a:prstGeom>
          <a:gradFill>
            <a:gsLst>
              <a:gs pos="35000">
                <a:srgbClr val="ED7D31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Confidentiality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9DA02D-C0A2-559A-F099-48795479DA78}"/>
              </a:ext>
            </a:extLst>
          </p:cNvPr>
          <p:cNvSpPr/>
          <p:nvPr/>
        </p:nvSpPr>
        <p:spPr>
          <a:xfrm>
            <a:off x="402101" y="3343370"/>
            <a:ext cx="4581379" cy="281898"/>
          </a:xfrm>
          <a:prstGeom prst="rect">
            <a:avLst/>
          </a:prstGeom>
          <a:gradFill>
            <a:gsLst>
              <a:gs pos="35000">
                <a:srgbClr val="ED7D31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Bias Mitigation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7EEA2A-7F45-BAC8-5D6A-72C8C0055091}"/>
              </a:ext>
            </a:extLst>
          </p:cNvPr>
          <p:cNvSpPr/>
          <p:nvPr/>
        </p:nvSpPr>
        <p:spPr>
          <a:xfrm>
            <a:off x="402101" y="4623904"/>
            <a:ext cx="4581379" cy="281898"/>
          </a:xfrm>
          <a:prstGeom prst="rect">
            <a:avLst/>
          </a:prstGeom>
          <a:gradFill>
            <a:gsLst>
              <a:gs pos="35000">
                <a:srgbClr val="ED7D31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Critical Assessment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53246C-03B7-7352-D970-9A8BB85671DB}"/>
              </a:ext>
            </a:extLst>
          </p:cNvPr>
          <p:cNvSpPr/>
          <p:nvPr/>
        </p:nvSpPr>
        <p:spPr>
          <a:xfrm>
            <a:off x="976141" y="2241398"/>
            <a:ext cx="5526259" cy="33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Ensuring compliance with regulations when collecting surveys or company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A0FB7C-8C17-A44E-C93C-40CEB50FDA87}"/>
              </a:ext>
            </a:extLst>
          </p:cNvPr>
          <p:cNvSpPr/>
          <p:nvPr/>
        </p:nvSpPr>
        <p:spPr>
          <a:xfrm>
            <a:off x="976141" y="2963699"/>
            <a:ext cx="5526259" cy="33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dirty="0">
                <a:solidFill>
                  <a:srgbClr val="243668"/>
                </a:solidFill>
                <a:latin typeface="Aptos" panose="020B0004020202020204" pitchFamily="34" charset="0"/>
              </a:rPr>
              <a:t>Anonymity of survey participants </a:t>
            </a:r>
            <a:endParaRPr lang="en-US" sz="105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794E2F-4661-BF61-C21D-4FB7F21DB7F8}"/>
              </a:ext>
            </a:extLst>
          </p:cNvPr>
          <p:cNvSpPr/>
          <p:nvPr/>
        </p:nvSpPr>
        <p:spPr>
          <a:xfrm>
            <a:off x="976141" y="3669227"/>
            <a:ext cx="5526259" cy="33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Balanced representation of participants across different roles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88F783-7592-7507-4A62-4DBE3AD9A816}"/>
              </a:ext>
            </a:extLst>
          </p:cNvPr>
          <p:cNvSpPr/>
          <p:nvPr/>
        </p:nvSpPr>
        <p:spPr>
          <a:xfrm>
            <a:off x="976141" y="4957074"/>
            <a:ext cx="5526259" cy="33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Potential bias during evaluation of selected companies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6C072-5AAB-380E-EC5F-65AF3C9F2840}"/>
              </a:ext>
            </a:extLst>
          </p:cNvPr>
          <p:cNvSpPr/>
          <p:nvPr/>
        </p:nvSpPr>
        <p:spPr>
          <a:xfrm>
            <a:off x="976141" y="5335177"/>
            <a:ext cx="5526259" cy="335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05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Security risks during RTOD implementation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EAA7EB-FB33-4F10-693B-EA3BED4F4CB4}"/>
              </a:ext>
            </a:extLst>
          </p:cNvPr>
          <p:cNvSpPr/>
          <p:nvPr/>
        </p:nvSpPr>
        <p:spPr>
          <a:xfrm>
            <a:off x="402101" y="4461962"/>
            <a:ext cx="386425" cy="1619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!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26AE79B-7B0B-6280-C73B-012ED03AE2CB}"/>
              </a:ext>
            </a:extLst>
          </p:cNvPr>
          <p:cNvSpPr txBox="1">
            <a:spLocks/>
          </p:cNvSpPr>
          <p:nvPr/>
        </p:nvSpPr>
        <p:spPr>
          <a:xfrm>
            <a:off x="9165021" y="6246964"/>
            <a:ext cx="2731887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University of Essex Online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12" name="sec5">
            <a:hlinkClick r:id="" action="ppaction://media"/>
            <a:extLst>
              <a:ext uri="{FF2B5EF4-FFF2-40B4-BE49-F238E27FC236}">
                <a16:creationId xmlns:a16="http://schemas.microsoft.com/office/drawing/2014/main" id="{92DC93A2-BB6A-6455-EAF5-521FA0FC1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1546" y="342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9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F69DA-E586-1F53-1E24-B532C1522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6086D5-1B50-9A7B-D045-FBE683B24FAB}"/>
              </a:ext>
            </a:extLst>
          </p:cNvPr>
          <p:cNvCxnSpPr>
            <a:cxnSpLocks/>
          </p:cNvCxnSpPr>
          <p:nvPr/>
        </p:nvCxnSpPr>
        <p:spPr>
          <a:xfrm>
            <a:off x="402103" y="10223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4A8C75-4CF1-49C8-19B7-9057C6CD9721}"/>
              </a:ext>
            </a:extLst>
          </p:cNvPr>
          <p:cNvCxnSpPr>
            <a:cxnSpLocks/>
          </p:cNvCxnSpPr>
          <p:nvPr/>
        </p:nvCxnSpPr>
        <p:spPr>
          <a:xfrm>
            <a:off x="402103" y="62166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8C9E70D-0BCE-169A-E525-2075F720F44D}"/>
              </a:ext>
            </a:extLst>
          </p:cNvPr>
          <p:cNvSpPr txBox="1">
            <a:spLocks/>
          </p:cNvSpPr>
          <p:nvPr/>
        </p:nvSpPr>
        <p:spPr>
          <a:xfrm>
            <a:off x="295091" y="496888"/>
            <a:ext cx="11675235" cy="4556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nuolane Rg" panose="020B0506040000020004" pitchFamily="34" charset="0"/>
              </a:rPr>
              <a:t>Artifacts </a:t>
            </a:r>
            <a:endParaRPr lang="en-AE" sz="2400" dirty="0">
              <a:solidFill>
                <a:schemeClr val="accent1">
                  <a:lumMod val="60000"/>
                  <a:lumOff val="40000"/>
                </a:schemeClr>
              </a:solidFill>
              <a:latin typeface="Gnuolane Rg" panose="020B05060400000200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CF0F8CC-0D6D-D9B9-11BF-0E960217B484}"/>
              </a:ext>
            </a:extLst>
          </p:cNvPr>
          <p:cNvSpPr txBox="1">
            <a:spLocks/>
          </p:cNvSpPr>
          <p:nvPr/>
        </p:nvSpPr>
        <p:spPr>
          <a:xfrm>
            <a:off x="295092" y="6246964"/>
            <a:ext cx="6207308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Assignment 2, Unit 10, MSc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Computer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Science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0FEA8-7EC2-361D-49A4-E84DA154F3CE}"/>
              </a:ext>
            </a:extLst>
          </p:cNvPr>
          <p:cNvSpPr txBox="1">
            <a:spLocks/>
          </p:cNvSpPr>
          <p:nvPr/>
        </p:nvSpPr>
        <p:spPr>
          <a:xfrm>
            <a:off x="9165021" y="6246964"/>
            <a:ext cx="2731887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University of Essex Online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D149F-1637-5922-9130-A19D63140092}"/>
              </a:ext>
            </a:extLst>
          </p:cNvPr>
          <p:cNvSpPr/>
          <p:nvPr/>
        </p:nvSpPr>
        <p:spPr>
          <a:xfrm>
            <a:off x="402101" y="2114584"/>
            <a:ext cx="5693899" cy="281898"/>
          </a:xfrm>
          <a:prstGeom prst="rect">
            <a:avLst/>
          </a:prstGeom>
          <a:gradFill>
            <a:gsLst>
              <a:gs pos="35000">
                <a:srgbClr val="243668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RTOD System Prototype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DD2696-B2AF-5E55-7EED-A7B9388ED8E3}"/>
              </a:ext>
            </a:extLst>
          </p:cNvPr>
          <p:cNvSpPr/>
          <p:nvPr/>
        </p:nvSpPr>
        <p:spPr>
          <a:xfrm>
            <a:off x="6151000" y="2114584"/>
            <a:ext cx="5745907" cy="281898"/>
          </a:xfrm>
          <a:prstGeom prst="rect">
            <a:avLst/>
          </a:prstGeom>
          <a:gradFill>
            <a:gsLst>
              <a:gs pos="35000">
                <a:srgbClr val="8CD8BC"/>
              </a:gs>
              <a:gs pos="100000">
                <a:schemeClr val="bg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40" dirty="0">
                <a:solidFill>
                  <a:schemeClr val="bg1"/>
                </a:solidFill>
                <a:latin typeface="Gnuolane Rg" panose="020B0506040000020004" pitchFamily="34" charset="0"/>
                <a:sym typeface="Arial" panose="020B0604020202020204"/>
              </a:rPr>
              <a:t>RTOD  Implementation Framework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BFEA7B-FF35-79F5-9092-47100D428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5482"/>
          <a:stretch/>
        </p:blipFill>
        <p:spPr>
          <a:xfrm>
            <a:off x="402101" y="1052664"/>
            <a:ext cx="5693899" cy="1031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9A96A4-A5F6-720B-1A37-2254F4BA4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9" b="50000"/>
          <a:stretch/>
        </p:blipFill>
        <p:spPr>
          <a:xfrm>
            <a:off x="6151001" y="1055696"/>
            <a:ext cx="5745907" cy="1028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915678-521C-21F5-F0B8-94AC8B99FAC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4"/>
          <a:stretch/>
        </p:blipFill>
        <p:spPr>
          <a:xfrm>
            <a:off x="938128" y="2682028"/>
            <a:ext cx="832945" cy="7159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34A9C2-FD80-4E55-C1AC-19C3276DE90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67"/>
          <a:stretch/>
        </p:blipFill>
        <p:spPr>
          <a:xfrm>
            <a:off x="4481312" y="2773520"/>
            <a:ext cx="832946" cy="6408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FF2AF5-3E60-33E6-6E9D-81E867CFB31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9"/>
          <a:stretch/>
        </p:blipFill>
        <p:spPr>
          <a:xfrm>
            <a:off x="2771742" y="2773520"/>
            <a:ext cx="708901" cy="6244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2D92F3-6F90-BAB8-6C6B-A4EEABE61E9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0"/>
          <a:stretch/>
        </p:blipFill>
        <p:spPr>
          <a:xfrm>
            <a:off x="2854905" y="3885860"/>
            <a:ext cx="779178" cy="6473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FA8966-0929-9703-8562-B1E2A0126D8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5"/>
          <a:stretch/>
        </p:blipFill>
        <p:spPr>
          <a:xfrm>
            <a:off x="938128" y="4954455"/>
            <a:ext cx="765809" cy="6603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3FB024-B3D5-04E4-475A-0AAD9AA7D2AE}"/>
              </a:ext>
            </a:extLst>
          </p:cNvPr>
          <p:cNvSpPr txBox="1"/>
          <p:nvPr/>
        </p:nvSpPr>
        <p:spPr>
          <a:xfrm>
            <a:off x="971695" y="3369131"/>
            <a:ext cx="7658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Production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DE6AB-7E67-9689-764B-CB125A9B2AB8}"/>
              </a:ext>
            </a:extLst>
          </p:cNvPr>
          <p:cNvSpPr txBox="1"/>
          <p:nvPr/>
        </p:nvSpPr>
        <p:spPr>
          <a:xfrm>
            <a:off x="2726503" y="3369131"/>
            <a:ext cx="7658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Inventory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00C075-F581-6A82-AB54-742B6F1E2F61}"/>
              </a:ext>
            </a:extLst>
          </p:cNvPr>
          <p:cNvSpPr txBox="1"/>
          <p:nvPr/>
        </p:nvSpPr>
        <p:spPr>
          <a:xfrm>
            <a:off x="4520898" y="3353974"/>
            <a:ext cx="7658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Logistics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780D-8B69-D3C0-B52F-47F33AC6887B}"/>
              </a:ext>
            </a:extLst>
          </p:cNvPr>
          <p:cNvSpPr txBox="1"/>
          <p:nvPr/>
        </p:nvSpPr>
        <p:spPr>
          <a:xfrm>
            <a:off x="2861589" y="4463189"/>
            <a:ext cx="7658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Servers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EFCA7-9FC4-C886-D189-20D1E6666114}"/>
              </a:ext>
            </a:extLst>
          </p:cNvPr>
          <p:cNvSpPr txBox="1"/>
          <p:nvPr/>
        </p:nvSpPr>
        <p:spPr>
          <a:xfrm>
            <a:off x="938127" y="5573608"/>
            <a:ext cx="7658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Dashboard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912BBB-0642-51F0-4073-E6EDD7C71498}"/>
              </a:ext>
            </a:extLst>
          </p:cNvPr>
          <p:cNvSpPr/>
          <p:nvPr/>
        </p:nvSpPr>
        <p:spPr>
          <a:xfrm>
            <a:off x="402101" y="2545639"/>
            <a:ext cx="5693899" cy="1170058"/>
          </a:xfrm>
          <a:prstGeom prst="roundRect">
            <a:avLst/>
          </a:prstGeom>
          <a:noFill/>
          <a:ln>
            <a:solidFill>
              <a:srgbClr val="24366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5FB3A2-3DCE-062B-6856-C7D0E15F16C3}"/>
              </a:ext>
            </a:extLst>
          </p:cNvPr>
          <p:cNvSpPr/>
          <p:nvPr/>
        </p:nvSpPr>
        <p:spPr>
          <a:xfrm>
            <a:off x="402101" y="4693789"/>
            <a:ext cx="5693899" cy="1170058"/>
          </a:xfrm>
          <a:prstGeom prst="roundRect">
            <a:avLst/>
          </a:prstGeom>
          <a:noFill/>
          <a:ln>
            <a:solidFill>
              <a:srgbClr val="24366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EB409D-FA62-2016-DE3C-DBBB7952D86F}"/>
              </a:ext>
            </a:extLst>
          </p:cNvPr>
          <p:cNvSpPr txBox="1"/>
          <p:nvPr/>
        </p:nvSpPr>
        <p:spPr>
          <a:xfrm>
            <a:off x="402100" y="3720657"/>
            <a:ext cx="22574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243668"/>
                </a:solidFill>
              </a:rPr>
              <a:t>Supply Chain Operations Systems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43E135-BCF1-0664-ECF6-15A01AC7AC53}"/>
              </a:ext>
            </a:extLst>
          </p:cNvPr>
          <p:cNvSpPr txBox="1"/>
          <p:nvPr/>
        </p:nvSpPr>
        <p:spPr>
          <a:xfrm>
            <a:off x="402100" y="5870012"/>
            <a:ext cx="17772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243668"/>
                </a:solidFill>
              </a:rPr>
              <a:t>Supply Chain Management  (RTOD)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001AE5C-0545-52F6-4B50-B9DE806E11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7"/>
          <a:stretch/>
        </p:blipFill>
        <p:spPr>
          <a:xfrm flipH="1">
            <a:off x="2659553" y="5237651"/>
            <a:ext cx="353843" cy="3083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0F17B2-1CFF-2F10-9402-3BC6C021F9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5"/>
          <a:stretch/>
        </p:blipFill>
        <p:spPr>
          <a:xfrm flipH="1">
            <a:off x="3969012" y="5237651"/>
            <a:ext cx="432087" cy="3607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A4CBCB-202F-387C-210C-A4E874BC41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7"/>
          <a:stretch/>
        </p:blipFill>
        <p:spPr>
          <a:xfrm flipH="1">
            <a:off x="5099637" y="5191623"/>
            <a:ext cx="514156" cy="4233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6CFF8AD-6FD4-2420-37AC-E708C2B4B0BD}"/>
              </a:ext>
            </a:extLst>
          </p:cNvPr>
          <p:cNvSpPr txBox="1"/>
          <p:nvPr/>
        </p:nvSpPr>
        <p:spPr>
          <a:xfrm>
            <a:off x="2478684" y="5573608"/>
            <a:ext cx="7658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Visibility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F32294-E530-E7E1-4735-2D2C996C0958}"/>
              </a:ext>
            </a:extLst>
          </p:cNvPr>
          <p:cNvSpPr txBox="1"/>
          <p:nvPr/>
        </p:nvSpPr>
        <p:spPr>
          <a:xfrm>
            <a:off x="3798133" y="5573608"/>
            <a:ext cx="7658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Forecasting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7D323F-5077-B632-2339-F64B55402169}"/>
              </a:ext>
            </a:extLst>
          </p:cNvPr>
          <p:cNvSpPr txBox="1"/>
          <p:nvPr/>
        </p:nvSpPr>
        <p:spPr>
          <a:xfrm>
            <a:off x="4868010" y="5573608"/>
            <a:ext cx="9774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Decision-making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F3C498B-2766-8B45-BE78-02F60831A2B9}"/>
              </a:ext>
            </a:extLst>
          </p:cNvPr>
          <p:cNvCxnSpPr/>
          <p:nvPr/>
        </p:nvCxnSpPr>
        <p:spPr>
          <a:xfrm>
            <a:off x="1851660" y="3130668"/>
            <a:ext cx="807893" cy="0"/>
          </a:xfrm>
          <a:prstGeom prst="straightConnector1">
            <a:avLst/>
          </a:prstGeom>
          <a:ln>
            <a:solidFill>
              <a:srgbClr val="ED7D3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E7AEC3-7E77-7E94-298C-54A888CBB756}"/>
              </a:ext>
            </a:extLst>
          </p:cNvPr>
          <p:cNvCxnSpPr/>
          <p:nvPr/>
        </p:nvCxnSpPr>
        <p:spPr>
          <a:xfrm>
            <a:off x="3515781" y="3130668"/>
            <a:ext cx="807893" cy="0"/>
          </a:xfrm>
          <a:prstGeom prst="straightConnector1">
            <a:avLst/>
          </a:prstGeom>
          <a:ln>
            <a:solidFill>
              <a:srgbClr val="ED7D3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A4A7DF-B5A3-5727-9638-A8F4E83D3DC4}"/>
              </a:ext>
            </a:extLst>
          </p:cNvPr>
          <p:cNvCxnSpPr>
            <a:stCxn id="29" idx="2"/>
          </p:cNvCxnSpPr>
          <p:nvPr/>
        </p:nvCxnSpPr>
        <p:spPr>
          <a:xfrm flipH="1">
            <a:off x="3244494" y="3715697"/>
            <a:ext cx="4557" cy="220404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058D614-669E-1A6D-AA8C-BA6A7292D4F1}"/>
              </a:ext>
            </a:extLst>
          </p:cNvPr>
          <p:cNvSpPr txBox="1"/>
          <p:nvPr/>
        </p:nvSpPr>
        <p:spPr>
          <a:xfrm>
            <a:off x="3333450" y="3720657"/>
            <a:ext cx="8430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ED7D31"/>
                </a:solidFill>
              </a:rPr>
              <a:t>Data Collection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4E9CF2-33FD-8660-7506-EF292F0DA62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315681" y="4209531"/>
            <a:ext cx="1539224" cy="656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90AF8E-47F7-2DEA-7E1D-ABEC54CF03AD}"/>
              </a:ext>
            </a:extLst>
          </p:cNvPr>
          <p:cNvCxnSpPr/>
          <p:nvPr/>
        </p:nvCxnSpPr>
        <p:spPr>
          <a:xfrm>
            <a:off x="1315681" y="4210187"/>
            <a:ext cx="0" cy="646685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1179DC-A2E2-2552-A583-3695BC527877}"/>
              </a:ext>
            </a:extLst>
          </p:cNvPr>
          <p:cNvCxnSpPr/>
          <p:nvPr/>
        </p:nvCxnSpPr>
        <p:spPr>
          <a:xfrm>
            <a:off x="1851660" y="5025911"/>
            <a:ext cx="3993760" cy="0"/>
          </a:xfrm>
          <a:prstGeom prst="line">
            <a:avLst/>
          </a:prstGeom>
          <a:ln w="12700">
            <a:solidFill>
              <a:srgbClr val="8CD8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434397-198D-BB04-A7EF-A2DE0B9AC872}"/>
              </a:ext>
            </a:extLst>
          </p:cNvPr>
          <p:cNvCxnSpPr>
            <a:cxnSpLocks/>
          </p:cNvCxnSpPr>
          <p:nvPr/>
        </p:nvCxnSpPr>
        <p:spPr>
          <a:xfrm>
            <a:off x="2829639" y="5021580"/>
            <a:ext cx="0" cy="202152"/>
          </a:xfrm>
          <a:prstGeom prst="straightConnector1">
            <a:avLst/>
          </a:prstGeom>
          <a:ln>
            <a:solidFill>
              <a:srgbClr val="8CD8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0632DE-94D5-ED34-8309-6477B4D84A98}"/>
              </a:ext>
            </a:extLst>
          </p:cNvPr>
          <p:cNvCxnSpPr>
            <a:cxnSpLocks/>
          </p:cNvCxnSpPr>
          <p:nvPr/>
        </p:nvCxnSpPr>
        <p:spPr>
          <a:xfrm>
            <a:off x="4176481" y="5021580"/>
            <a:ext cx="0" cy="202152"/>
          </a:xfrm>
          <a:prstGeom prst="straightConnector1">
            <a:avLst/>
          </a:prstGeom>
          <a:ln>
            <a:solidFill>
              <a:srgbClr val="8CD8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A7FE360-83D3-237C-35DB-FD4417717B16}"/>
              </a:ext>
            </a:extLst>
          </p:cNvPr>
          <p:cNvCxnSpPr>
            <a:cxnSpLocks/>
          </p:cNvCxnSpPr>
          <p:nvPr/>
        </p:nvCxnSpPr>
        <p:spPr>
          <a:xfrm>
            <a:off x="5357897" y="5025911"/>
            <a:ext cx="0" cy="197821"/>
          </a:xfrm>
          <a:prstGeom prst="straightConnector1">
            <a:avLst/>
          </a:prstGeom>
          <a:ln>
            <a:solidFill>
              <a:srgbClr val="8CD8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E5E0843-53DE-AB12-3C2B-E2C7375564C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4"/>
          <a:stretch/>
        </p:blipFill>
        <p:spPr>
          <a:xfrm>
            <a:off x="6754642" y="2947093"/>
            <a:ext cx="832945" cy="71596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3FAFD95-FED1-4475-8B56-A4D7990E126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0"/>
          <a:stretch/>
        </p:blipFill>
        <p:spPr>
          <a:xfrm>
            <a:off x="7436752" y="3667130"/>
            <a:ext cx="513492" cy="42660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DE3609-E814-DA4F-F05C-EDD0B9B8F90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9"/>
          <a:stretch/>
        </p:blipFill>
        <p:spPr>
          <a:xfrm>
            <a:off x="8496137" y="3038585"/>
            <a:ext cx="708901" cy="62447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2AB4170-3CDC-F857-DF40-A1FE13A9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0"/>
          <a:stretch/>
        </p:blipFill>
        <p:spPr>
          <a:xfrm>
            <a:off x="9099525" y="3667130"/>
            <a:ext cx="513492" cy="42660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F4B64EB-BE50-0CCD-6E1B-A989E17A465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67"/>
          <a:stretch/>
        </p:blipFill>
        <p:spPr>
          <a:xfrm>
            <a:off x="10113588" y="3038585"/>
            <a:ext cx="832946" cy="64081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79C8092-FF9C-20F1-74E7-D902580D7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0"/>
          <a:stretch/>
        </p:blipFill>
        <p:spPr>
          <a:xfrm>
            <a:off x="10801754" y="3667130"/>
            <a:ext cx="513492" cy="426609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043A869-DF33-2B4D-12C9-510F4EFA4F63}"/>
              </a:ext>
            </a:extLst>
          </p:cNvPr>
          <p:cNvSpPr/>
          <p:nvPr/>
        </p:nvSpPr>
        <p:spPr>
          <a:xfrm>
            <a:off x="6155386" y="2545639"/>
            <a:ext cx="5741521" cy="1892962"/>
          </a:xfrm>
          <a:prstGeom prst="roundRect">
            <a:avLst/>
          </a:prstGeom>
          <a:noFill/>
          <a:ln>
            <a:solidFill>
              <a:srgbClr val="24366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C33FAB-01A1-DB1C-FBEA-9CC2AFCD16DE}"/>
              </a:ext>
            </a:extLst>
          </p:cNvPr>
          <p:cNvSpPr txBox="1"/>
          <p:nvPr/>
        </p:nvSpPr>
        <p:spPr>
          <a:xfrm>
            <a:off x="6290555" y="4467825"/>
            <a:ext cx="22574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243668"/>
                </a:solidFill>
              </a:rPr>
              <a:t>Integration Framework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4B892BA-08A9-3760-23F8-785DBA547A5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0"/>
          <a:stretch/>
        </p:blipFill>
        <p:spPr>
          <a:xfrm>
            <a:off x="6914320" y="4955698"/>
            <a:ext cx="779178" cy="64734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C3B4E05-091D-6240-BB84-D39B3546347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5"/>
          <a:stretch/>
        </p:blipFill>
        <p:spPr>
          <a:xfrm>
            <a:off x="10147156" y="4954455"/>
            <a:ext cx="765809" cy="660398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CF27295-BB91-2E41-74B3-5709929389A5}"/>
              </a:ext>
            </a:extLst>
          </p:cNvPr>
          <p:cNvSpPr/>
          <p:nvPr/>
        </p:nvSpPr>
        <p:spPr>
          <a:xfrm>
            <a:off x="6162543" y="4693789"/>
            <a:ext cx="5741521" cy="1170058"/>
          </a:xfrm>
          <a:prstGeom prst="roundRect">
            <a:avLst/>
          </a:prstGeom>
          <a:noFill/>
          <a:ln>
            <a:solidFill>
              <a:srgbClr val="24366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55333A-04C5-E9D1-E7C7-6B9FD6D9DF35}"/>
              </a:ext>
            </a:extLst>
          </p:cNvPr>
          <p:cNvSpPr txBox="1"/>
          <p:nvPr/>
        </p:nvSpPr>
        <p:spPr>
          <a:xfrm>
            <a:off x="6290555" y="5870012"/>
            <a:ext cx="17772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243668"/>
                </a:solidFill>
              </a:rPr>
              <a:t>Data Processing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753D911-388E-D7F2-FBD2-1433046907D6}"/>
              </a:ext>
            </a:extLst>
          </p:cNvPr>
          <p:cNvCxnSpPr>
            <a:cxnSpLocks/>
          </p:cNvCxnSpPr>
          <p:nvPr/>
        </p:nvCxnSpPr>
        <p:spPr>
          <a:xfrm>
            <a:off x="7209945" y="3639753"/>
            <a:ext cx="0" cy="246107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B353330-1473-F732-B2F1-AD8F65663F93}"/>
              </a:ext>
            </a:extLst>
          </p:cNvPr>
          <p:cNvCxnSpPr>
            <a:cxnSpLocks/>
          </p:cNvCxnSpPr>
          <p:nvPr/>
        </p:nvCxnSpPr>
        <p:spPr>
          <a:xfrm>
            <a:off x="7209945" y="3885860"/>
            <a:ext cx="226807" cy="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B5618B6-D0EC-7C57-3162-E6373D468880}"/>
              </a:ext>
            </a:extLst>
          </p:cNvPr>
          <p:cNvCxnSpPr>
            <a:cxnSpLocks/>
          </p:cNvCxnSpPr>
          <p:nvPr/>
        </p:nvCxnSpPr>
        <p:spPr>
          <a:xfrm>
            <a:off x="8861128" y="3639753"/>
            <a:ext cx="0" cy="246107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BC6D2ED-117E-9ECA-1812-C66F3521981E}"/>
              </a:ext>
            </a:extLst>
          </p:cNvPr>
          <p:cNvCxnSpPr>
            <a:cxnSpLocks/>
          </p:cNvCxnSpPr>
          <p:nvPr/>
        </p:nvCxnSpPr>
        <p:spPr>
          <a:xfrm>
            <a:off x="8861128" y="3885860"/>
            <a:ext cx="226807" cy="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66C2E99-5398-F72D-1F92-6B1A39FD82D8}"/>
              </a:ext>
            </a:extLst>
          </p:cNvPr>
          <p:cNvCxnSpPr>
            <a:cxnSpLocks/>
          </p:cNvCxnSpPr>
          <p:nvPr/>
        </p:nvCxnSpPr>
        <p:spPr>
          <a:xfrm>
            <a:off x="10604409" y="3639753"/>
            <a:ext cx="0" cy="246107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4B237E3-BDE6-59BD-D704-EBD61FE4CE0E}"/>
              </a:ext>
            </a:extLst>
          </p:cNvPr>
          <p:cNvCxnSpPr>
            <a:cxnSpLocks/>
          </p:cNvCxnSpPr>
          <p:nvPr/>
        </p:nvCxnSpPr>
        <p:spPr>
          <a:xfrm>
            <a:off x="10604409" y="3885860"/>
            <a:ext cx="226807" cy="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85E22B6-B00D-A94D-1981-65F74D117237}"/>
              </a:ext>
            </a:extLst>
          </p:cNvPr>
          <p:cNvSpPr txBox="1"/>
          <p:nvPr/>
        </p:nvSpPr>
        <p:spPr>
          <a:xfrm>
            <a:off x="6381811" y="3673581"/>
            <a:ext cx="8430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ED7D31"/>
                </a:solidFill>
              </a:rPr>
              <a:t>Data Collection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82FB42-EF35-1144-E036-B2D10F6CA09D}"/>
              </a:ext>
            </a:extLst>
          </p:cNvPr>
          <p:cNvSpPr txBox="1"/>
          <p:nvPr/>
        </p:nvSpPr>
        <p:spPr>
          <a:xfrm>
            <a:off x="10147156" y="5573608"/>
            <a:ext cx="7658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Dashboard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5A03DD4-E866-D53E-810E-E921E8BE886F}"/>
              </a:ext>
            </a:extLst>
          </p:cNvPr>
          <p:cNvSpPr txBox="1"/>
          <p:nvPr/>
        </p:nvSpPr>
        <p:spPr>
          <a:xfrm>
            <a:off x="6927689" y="5573608"/>
            <a:ext cx="7658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Main Server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9F53D2-6880-7B0A-73EE-146727350D89}"/>
              </a:ext>
            </a:extLst>
          </p:cNvPr>
          <p:cNvSpPr txBox="1"/>
          <p:nvPr/>
        </p:nvSpPr>
        <p:spPr>
          <a:xfrm>
            <a:off x="7107103" y="4040048"/>
            <a:ext cx="1172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Integrated System (PMS)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78272F-D00F-C688-6A25-203C31A36106}"/>
              </a:ext>
            </a:extLst>
          </p:cNvPr>
          <p:cNvSpPr txBox="1"/>
          <p:nvPr/>
        </p:nvSpPr>
        <p:spPr>
          <a:xfrm>
            <a:off x="8750700" y="4040048"/>
            <a:ext cx="1172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Integrated System (WMS)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E9B3476-43F3-184D-5B86-04E4AB5ECC2C}"/>
              </a:ext>
            </a:extLst>
          </p:cNvPr>
          <p:cNvSpPr txBox="1"/>
          <p:nvPr/>
        </p:nvSpPr>
        <p:spPr>
          <a:xfrm>
            <a:off x="10471547" y="4040048"/>
            <a:ext cx="1172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Integrated System</a:t>
            </a:r>
          </a:p>
          <a:p>
            <a:pPr algn="ctr"/>
            <a:r>
              <a:rPr lang="en-US" sz="800" b="1" dirty="0">
                <a:solidFill>
                  <a:srgbClr val="243668"/>
                </a:solidFill>
              </a:rPr>
              <a:t>(TMS)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F587E16-511B-31A0-3C50-E507041817DF}"/>
              </a:ext>
            </a:extLst>
          </p:cNvPr>
          <p:cNvCxnSpPr/>
          <p:nvPr/>
        </p:nvCxnSpPr>
        <p:spPr>
          <a:xfrm flipH="1">
            <a:off x="9047746" y="4437316"/>
            <a:ext cx="4557" cy="220404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0C4CB16-91DC-1BA0-C90A-FEA094E692DA}"/>
              </a:ext>
            </a:extLst>
          </p:cNvPr>
          <p:cNvCxnSpPr>
            <a:stCxn id="69" idx="3"/>
          </p:cNvCxnSpPr>
          <p:nvPr/>
        </p:nvCxnSpPr>
        <p:spPr>
          <a:xfrm flipV="1">
            <a:off x="7693498" y="5278818"/>
            <a:ext cx="2453658" cy="551"/>
          </a:xfrm>
          <a:prstGeom prst="straightConnector1">
            <a:avLst/>
          </a:prstGeom>
          <a:ln>
            <a:solidFill>
              <a:srgbClr val="8CD8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CE28D97-8D30-0670-0CEE-AFCFFE71BBC3}"/>
              </a:ext>
            </a:extLst>
          </p:cNvPr>
          <p:cNvSpPr txBox="1"/>
          <p:nvPr/>
        </p:nvSpPr>
        <p:spPr>
          <a:xfrm>
            <a:off x="8429071" y="5272547"/>
            <a:ext cx="8430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ED7D31"/>
                </a:solidFill>
              </a:rPr>
              <a:t>Data Analysis </a:t>
            </a:r>
          </a:p>
        </p:txBody>
      </p:sp>
      <p:pic>
        <p:nvPicPr>
          <p:cNvPr id="10" name="secr">
            <a:hlinkClick r:id="" action="ppaction://media"/>
            <a:extLst>
              <a:ext uri="{FF2B5EF4-FFF2-40B4-BE49-F238E27FC236}">
                <a16:creationId xmlns:a16="http://schemas.microsoft.com/office/drawing/2014/main" id="{F2C95E53-F151-C685-F89B-14F9C9051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75693" y="3228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8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C13B-CDF8-7BC2-23EA-480F3CFE8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F0842D-04E0-55DB-3BC5-875547A96C4E}"/>
              </a:ext>
            </a:extLst>
          </p:cNvPr>
          <p:cNvCxnSpPr>
            <a:cxnSpLocks/>
          </p:cNvCxnSpPr>
          <p:nvPr/>
        </p:nvCxnSpPr>
        <p:spPr>
          <a:xfrm>
            <a:off x="402103" y="10223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032A89-B08A-9F99-B938-5FDCDA30AE82}"/>
              </a:ext>
            </a:extLst>
          </p:cNvPr>
          <p:cNvCxnSpPr>
            <a:cxnSpLocks/>
          </p:cNvCxnSpPr>
          <p:nvPr/>
        </p:nvCxnSpPr>
        <p:spPr>
          <a:xfrm>
            <a:off x="402103" y="62166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8A62A7EC-CE38-466E-9E5A-2A9825DE9945}"/>
              </a:ext>
            </a:extLst>
          </p:cNvPr>
          <p:cNvSpPr txBox="1">
            <a:spLocks/>
          </p:cNvSpPr>
          <p:nvPr/>
        </p:nvSpPr>
        <p:spPr>
          <a:xfrm>
            <a:off x="295091" y="496888"/>
            <a:ext cx="11675235" cy="4556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Gnuolane Rg" panose="020B0506040000020004" pitchFamily="34" charset="0"/>
              </a:rPr>
              <a:t>Research &amp; RTOD Development Timeline  </a:t>
            </a:r>
            <a:endParaRPr lang="en-AE" sz="2400" dirty="0">
              <a:solidFill>
                <a:schemeClr val="accent1">
                  <a:lumMod val="60000"/>
                  <a:lumOff val="40000"/>
                </a:schemeClr>
              </a:solidFill>
              <a:latin typeface="Gnuolane Rg" panose="020B05060400000200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B951D22-18A5-F6D7-2073-3C164225E7E5}"/>
              </a:ext>
            </a:extLst>
          </p:cNvPr>
          <p:cNvSpPr txBox="1">
            <a:spLocks/>
          </p:cNvSpPr>
          <p:nvPr/>
        </p:nvSpPr>
        <p:spPr>
          <a:xfrm>
            <a:off x="295092" y="6246964"/>
            <a:ext cx="2685139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Assignment 2, Unit 10, MSc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Computer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Science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F306F9-D034-90F5-CA18-4317D82DD5B3}"/>
              </a:ext>
            </a:extLst>
          </p:cNvPr>
          <p:cNvSpPr/>
          <p:nvPr/>
        </p:nvSpPr>
        <p:spPr>
          <a:xfrm>
            <a:off x="402102" y="1092201"/>
            <a:ext cx="11497797" cy="5054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spc="40" dirty="0">
              <a:solidFill>
                <a:schemeClr val="bg1"/>
              </a:solidFill>
              <a:latin typeface="Gnuolane Rg" panose="020B050604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9B1E1-0879-D783-F876-2CC527F43383}"/>
              </a:ext>
            </a:extLst>
          </p:cNvPr>
          <p:cNvSpPr txBox="1"/>
          <p:nvPr/>
        </p:nvSpPr>
        <p:spPr>
          <a:xfrm>
            <a:off x="1021787" y="4059717"/>
            <a:ext cx="1647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rgbClr val="243668"/>
                </a:solidFill>
              </a:rPr>
              <a:t>Framework Identification / Exploring RTOD tools &amp; Platforms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61714-CA65-FF4E-9163-B1BA4D166AFE}"/>
              </a:ext>
            </a:extLst>
          </p:cNvPr>
          <p:cNvSpPr txBox="1"/>
          <p:nvPr/>
        </p:nvSpPr>
        <p:spPr>
          <a:xfrm>
            <a:off x="1627359" y="3047598"/>
            <a:ext cx="10415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sz="800" b="1" dirty="0">
              <a:solidFill>
                <a:srgbClr val="24366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6AF0D-D09A-35B1-CAE3-3B92835A7B05}"/>
              </a:ext>
            </a:extLst>
          </p:cNvPr>
          <p:cNvSpPr txBox="1"/>
          <p:nvPr/>
        </p:nvSpPr>
        <p:spPr>
          <a:xfrm>
            <a:off x="1627359" y="2584059"/>
            <a:ext cx="10415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rgbClr val="243668"/>
                </a:solidFill>
              </a:rPr>
              <a:t>Case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F0D66-60C1-6671-EE49-6B1D00C83278}"/>
              </a:ext>
            </a:extLst>
          </p:cNvPr>
          <p:cNvSpPr txBox="1"/>
          <p:nvPr/>
        </p:nvSpPr>
        <p:spPr>
          <a:xfrm>
            <a:off x="1627359" y="2065007"/>
            <a:ext cx="10415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rgbClr val="243668"/>
                </a:solidFill>
              </a:rPr>
              <a:t>Literature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F879C-5294-6922-FE27-108071EB7C9E}"/>
              </a:ext>
            </a:extLst>
          </p:cNvPr>
          <p:cNvSpPr txBox="1"/>
          <p:nvPr/>
        </p:nvSpPr>
        <p:spPr>
          <a:xfrm>
            <a:off x="1190695" y="4564709"/>
            <a:ext cx="1478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rgbClr val="243668"/>
                </a:solidFill>
              </a:rPr>
              <a:t>Prototype Implementation / 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9C166-1FC0-DBE1-96CE-D9A955EB3EE6}"/>
              </a:ext>
            </a:extLst>
          </p:cNvPr>
          <p:cNvSpPr txBox="1"/>
          <p:nvPr/>
        </p:nvSpPr>
        <p:spPr>
          <a:xfrm>
            <a:off x="1100381" y="5124883"/>
            <a:ext cx="1568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rgbClr val="243668"/>
                </a:solidFill>
              </a:rPr>
              <a:t>Evaluation of Operational Performance 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14BBA6F-18A1-421A-58FC-4F902DD73A12}"/>
              </a:ext>
            </a:extLst>
          </p:cNvPr>
          <p:cNvGrpSpPr/>
          <p:nvPr/>
        </p:nvGrpSpPr>
        <p:grpSpPr>
          <a:xfrm>
            <a:off x="635001" y="1924917"/>
            <a:ext cx="11044676" cy="3593455"/>
            <a:chOff x="1499323" y="1858960"/>
            <a:chExt cx="9530477" cy="359345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03694F-499B-6C0E-3917-2F9CC2D15B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9323" y="1858960"/>
              <a:ext cx="9518902" cy="0"/>
            </a:xfrm>
            <a:prstGeom prst="line">
              <a:avLst/>
            </a:prstGeom>
            <a:ln w="6350">
              <a:solidFill>
                <a:srgbClr val="24366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C0D1AA-BB20-59EE-EA4A-4EC20C66F5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9323" y="2366852"/>
              <a:ext cx="9530477" cy="0"/>
            </a:xfrm>
            <a:prstGeom prst="line">
              <a:avLst/>
            </a:prstGeom>
            <a:ln w="6350">
              <a:solidFill>
                <a:srgbClr val="24366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B83274-49A3-F10C-405C-FB6F34FA6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9323" y="2874744"/>
              <a:ext cx="9518902" cy="0"/>
            </a:xfrm>
            <a:prstGeom prst="line">
              <a:avLst/>
            </a:prstGeom>
            <a:ln w="6350">
              <a:solidFill>
                <a:srgbClr val="24366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0F9F29-DE29-6894-8A48-22170F000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9323" y="3382636"/>
              <a:ext cx="9507327" cy="0"/>
            </a:xfrm>
            <a:prstGeom prst="line">
              <a:avLst/>
            </a:prstGeom>
            <a:ln w="6350">
              <a:solidFill>
                <a:srgbClr val="24366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9EEF9D-C342-6854-0AA7-20BCAD199A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9323" y="3890528"/>
              <a:ext cx="9507327" cy="0"/>
            </a:xfrm>
            <a:prstGeom prst="line">
              <a:avLst/>
            </a:prstGeom>
            <a:ln w="6350">
              <a:solidFill>
                <a:srgbClr val="24366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DD6D404-B696-2F0B-1009-F7F066905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9323" y="4398420"/>
              <a:ext cx="9530477" cy="0"/>
            </a:xfrm>
            <a:prstGeom prst="line">
              <a:avLst/>
            </a:prstGeom>
            <a:ln w="6350">
              <a:solidFill>
                <a:srgbClr val="24366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251C3E-2380-144B-8795-63DD37887C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9323" y="4906315"/>
              <a:ext cx="9518902" cy="0"/>
            </a:xfrm>
            <a:prstGeom prst="line">
              <a:avLst/>
            </a:prstGeom>
            <a:ln w="6350">
              <a:solidFill>
                <a:srgbClr val="24366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188F545-E087-3876-C06B-B030FA9C9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9323" y="5452415"/>
              <a:ext cx="9518902" cy="0"/>
            </a:xfrm>
            <a:prstGeom prst="line">
              <a:avLst/>
            </a:prstGeom>
            <a:ln w="6350">
              <a:solidFill>
                <a:srgbClr val="243668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1DFB97-DE0A-1A43-82CC-AA254C3E324F}"/>
              </a:ext>
            </a:extLst>
          </p:cNvPr>
          <p:cNvCxnSpPr>
            <a:cxnSpLocks/>
          </p:cNvCxnSpPr>
          <p:nvPr/>
        </p:nvCxnSpPr>
        <p:spPr>
          <a:xfrm flipH="1">
            <a:off x="2727073" y="1417025"/>
            <a:ext cx="8952604" cy="0"/>
          </a:xfrm>
          <a:prstGeom prst="line">
            <a:avLst/>
          </a:prstGeom>
          <a:ln w="6350">
            <a:solidFill>
              <a:srgbClr val="243668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4F7826-E0E4-0405-46A3-45762FE2B858}"/>
              </a:ext>
            </a:extLst>
          </p:cNvPr>
          <p:cNvSpPr txBox="1"/>
          <p:nvPr/>
        </p:nvSpPr>
        <p:spPr>
          <a:xfrm>
            <a:off x="1374843" y="3503250"/>
            <a:ext cx="12941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rgbClr val="243668"/>
                </a:solidFill>
              </a:rPr>
              <a:t>Analysis of Key Performance Metrics </a:t>
            </a:r>
            <a:endParaRPr lang="en-AE" sz="800" b="1" dirty="0">
              <a:solidFill>
                <a:srgbClr val="243668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C0053F-760E-8860-4F9D-E686053918D7}"/>
              </a:ext>
            </a:extLst>
          </p:cNvPr>
          <p:cNvSpPr txBox="1"/>
          <p:nvPr/>
        </p:nvSpPr>
        <p:spPr>
          <a:xfrm>
            <a:off x="1027239" y="1488553"/>
            <a:ext cx="10415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Activity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5604A8-7BC7-ACEE-0945-4C6142712137}"/>
              </a:ext>
            </a:extLst>
          </p:cNvPr>
          <p:cNvSpPr txBox="1"/>
          <p:nvPr/>
        </p:nvSpPr>
        <p:spPr>
          <a:xfrm>
            <a:off x="4059473" y="1179933"/>
            <a:ext cx="745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May 25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DBC67C-DFD6-CEE2-3195-AD2B1E2A49AD}"/>
              </a:ext>
            </a:extLst>
          </p:cNvPr>
          <p:cNvSpPr/>
          <p:nvPr/>
        </p:nvSpPr>
        <p:spPr>
          <a:xfrm>
            <a:off x="635361" y="2503088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40E331-CA6B-C32D-D643-0C645EF79629}"/>
              </a:ext>
            </a:extLst>
          </p:cNvPr>
          <p:cNvSpPr/>
          <p:nvPr/>
        </p:nvSpPr>
        <p:spPr>
          <a:xfrm>
            <a:off x="635361" y="3011500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DF475B-EB52-DF4E-68CE-51F7EC172B4D}"/>
              </a:ext>
            </a:extLst>
          </p:cNvPr>
          <p:cNvSpPr/>
          <p:nvPr/>
        </p:nvSpPr>
        <p:spPr>
          <a:xfrm>
            <a:off x="635361" y="3519912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F60165-CB15-C547-2706-E15CEACC8776}"/>
              </a:ext>
            </a:extLst>
          </p:cNvPr>
          <p:cNvSpPr/>
          <p:nvPr/>
        </p:nvSpPr>
        <p:spPr>
          <a:xfrm>
            <a:off x="635361" y="4028324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6384BC-677E-87B7-3AA1-8C1FA5B51D0B}"/>
              </a:ext>
            </a:extLst>
          </p:cNvPr>
          <p:cNvSpPr/>
          <p:nvPr/>
        </p:nvSpPr>
        <p:spPr>
          <a:xfrm>
            <a:off x="635361" y="4536736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67DA31-4E63-D1CD-F20D-BD8EB20DF1BF}"/>
              </a:ext>
            </a:extLst>
          </p:cNvPr>
          <p:cNvSpPr/>
          <p:nvPr/>
        </p:nvSpPr>
        <p:spPr>
          <a:xfrm>
            <a:off x="635361" y="5045148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08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900AB2-3DE1-8274-F2CE-9C068D3ABEB3}"/>
              </a:ext>
            </a:extLst>
          </p:cNvPr>
          <p:cNvSpPr/>
          <p:nvPr/>
        </p:nvSpPr>
        <p:spPr>
          <a:xfrm>
            <a:off x="635361" y="5553559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09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869D07-13B4-37D8-A27B-BA0DDB8BC946}"/>
              </a:ext>
            </a:extLst>
          </p:cNvPr>
          <p:cNvGrpSpPr/>
          <p:nvPr/>
        </p:nvGrpSpPr>
        <p:grpSpPr>
          <a:xfrm>
            <a:off x="2727073" y="1158158"/>
            <a:ext cx="1099631" cy="4883148"/>
            <a:chOff x="1890734" y="1127098"/>
            <a:chExt cx="1099631" cy="422487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462AC67-60EE-BA2C-EC1E-0D023368707F}"/>
                </a:ext>
              </a:extLst>
            </p:cNvPr>
            <p:cNvCxnSpPr>
              <a:cxnSpLocks/>
            </p:cNvCxnSpPr>
            <p:nvPr/>
          </p:nvCxnSpPr>
          <p:spPr>
            <a:xfrm>
              <a:off x="1890734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97DA31-EFE3-9551-92D2-C4075F046AF0}"/>
                </a:ext>
              </a:extLst>
            </p:cNvPr>
            <p:cNvCxnSpPr>
              <a:cxnSpLocks/>
            </p:cNvCxnSpPr>
            <p:nvPr/>
          </p:nvCxnSpPr>
          <p:spPr>
            <a:xfrm>
              <a:off x="2715458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D372306-B13F-A777-E719-262969F8E4BA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42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4CDA0-F25B-AD2E-141A-EA66EB532225}"/>
                </a:ext>
              </a:extLst>
            </p:cNvPr>
            <p:cNvCxnSpPr>
              <a:cxnSpLocks/>
            </p:cNvCxnSpPr>
            <p:nvPr/>
          </p:nvCxnSpPr>
          <p:spPr>
            <a:xfrm>
              <a:off x="2440550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159FC49-146C-EC08-5C9E-CC3ECD754EA9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65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F0EA6C0-9F4B-CD06-0A55-EF0FE941EB94}"/>
              </a:ext>
            </a:extLst>
          </p:cNvPr>
          <p:cNvSpPr txBox="1"/>
          <p:nvPr/>
        </p:nvSpPr>
        <p:spPr>
          <a:xfrm>
            <a:off x="5189773" y="1179933"/>
            <a:ext cx="745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June 25 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827117E-18CB-99C9-7AEE-2BBD255717EB}"/>
              </a:ext>
            </a:extLst>
          </p:cNvPr>
          <p:cNvGrpSpPr/>
          <p:nvPr/>
        </p:nvGrpSpPr>
        <p:grpSpPr>
          <a:xfrm>
            <a:off x="3857373" y="1158158"/>
            <a:ext cx="1099631" cy="4883148"/>
            <a:chOff x="1890734" y="1127098"/>
            <a:chExt cx="1099631" cy="4224873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14E52C4-3733-DBEB-C162-B475AFAF0C69}"/>
                </a:ext>
              </a:extLst>
            </p:cNvPr>
            <p:cNvCxnSpPr>
              <a:cxnSpLocks/>
            </p:cNvCxnSpPr>
            <p:nvPr/>
          </p:nvCxnSpPr>
          <p:spPr>
            <a:xfrm>
              <a:off x="1890734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3907FE5-E669-5172-257A-022C47B53E3D}"/>
                </a:ext>
              </a:extLst>
            </p:cNvPr>
            <p:cNvCxnSpPr>
              <a:cxnSpLocks/>
            </p:cNvCxnSpPr>
            <p:nvPr/>
          </p:nvCxnSpPr>
          <p:spPr>
            <a:xfrm>
              <a:off x="2715458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847B479-77E6-B62E-7C1A-6E569FA17BD9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42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B5A3F3F-3ABD-A414-4C09-1E90309473B7}"/>
                </a:ext>
              </a:extLst>
            </p:cNvPr>
            <p:cNvCxnSpPr>
              <a:cxnSpLocks/>
            </p:cNvCxnSpPr>
            <p:nvPr/>
          </p:nvCxnSpPr>
          <p:spPr>
            <a:xfrm>
              <a:off x="2440550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38A8C92-03D3-AE5D-50DA-BF5684D97300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65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4F0DBB7-CA9D-4652-1A66-5345358C77C0}"/>
              </a:ext>
            </a:extLst>
          </p:cNvPr>
          <p:cNvSpPr txBox="1"/>
          <p:nvPr/>
        </p:nvSpPr>
        <p:spPr>
          <a:xfrm>
            <a:off x="6336518" y="1179933"/>
            <a:ext cx="745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July 25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DE99150-48DD-85BB-DA0A-0FBF4F287401}"/>
              </a:ext>
            </a:extLst>
          </p:cNvPr>
          <p:cNvGrpSpPr/>
          <p:nvPr/>
        </p:nvGrpSpPr>
        <p:grpSpPr>
          <a:xfrm>
            <a:off x="4996369" y="1158158"/>
            <a:ext cx="1099631" cy="4883148"/>
            <a:chOff x="1890734" y="1127098"/>
            <a:chExt cx="1099631" cy="4224873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73D0951-2064-5F5E-E36D-E54296914F09}"/>
                </a:ext>
              </a:extLst>
            </p:cNvPr>
            <p:cNvCxnSpPr>
              <a:cxnSpLocks/>
            </p:cNvCxnSpPr>
            <p:nvPr/>
          </p:nvCxnSpPr>
          <p:spPr>
            <a:xfrm>
              <a:off x="1890734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7799B4D-F8BF-B01C-DD03-830F4727E81D}"/>
                </a:ext>
              </a:extLst>
            </p:cNvPr>
            <p:cNvCxnSpPr>
              <a:cxnSpLocks/>
            </p:cNvCxnSpPr>
            <p:nvPr/>
          </p:nvCxnSpPr>
          <p:spPr>
            <a:xfrm>
              <a:off x="2715458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A024DB-7F92-6BA5-7F9B-D0F6D09C152D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42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9AB47FE-A225-C6FB-FADF-9FE47F52F689}"/>
                </a:ext>
              </a:extLst>
            </p:cNvPr>
            <p:cNvCxnSpPr>
              <a:cxnSpLocks/>
            </p:cNvCxnSpPr>
            <p:nvPr/>
          </p:nvCxnSpPr>
          <p:spPr>
            <a:xfrm>
              <a:off x="2440550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D03EB0B-A72F-DB57-6E72-6E9F2EB2798B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65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888E3D4-0F63-5AFE-1D24-7CC70191735D}"/>
              </a:ext>
            </a:extLst>
          </p:cNvPr>
          <p:cNvSpPr txBox="1"/>
          <p:nvPr/>
        </p:nvSpPr>
        <p:spPr>
          <a:xfrm>
            <a:off x="7464934" y="1179933"/>
            <a:ext cx="745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August 25 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EB4A86C-3D9E-A98E-689B-3BDA13774836}"/>
              </a:ext>
            </a:extLst>
          </p:cNvPr>
          <p:cNvGrpSpPr/>
          <p:nvPr/>
        </p:nvGrpSpPr>
        <p:grpSpPr>
          <a:xfrm>
            <a:off x="6132534" y="1158158"/>
            <a:ext cx="1099631" cy="4883148"/>
            <a:chOff x="1890734" y="1127098"/>
            <a:chExt cx="1099631" cy="4224873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451829F-4C1A-76AA-874D-ED7D32F58A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0734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525EEE-6F99-F97F-D567-DC386E5FF8FA}"/>
                </a:ext>
              </a:extLst>
            </p:cNvPr>
            <p:cNvCxnSpPr>
              <a:cxnSpLocks/>
            </p:cNvCxnSpPr>
            <p:nvPr/>
          </p:nvCxnSpPr>
          <p:spPr>
            <a:xfrm>
              <a:off x="2715458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E996E7-BA94-D1BE-9148-2D37578663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42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E341A9C-CA69-67EE-7747-C2A7D34F59E5}"/>
                </a:ext>
              </a:extLst>
            </p:cNvPr>
            <p:cNvCxnSpPr>
              <a:cxnSpLocks/>
            </p:cNvCxnSpPr>
            <p:nvPr/>
          </p:nvCxnSpPr>
          <p:spPr>
            <a:xfrm>
              <a:off x="2440550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5B2C0DE-8CED-A338-47DA-094453B9DB02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65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DF6DFE1-23BC-917E-F2D8-18ACC2F48E48}"/>
              </a:ext>
            </a:extLst>
          </p:cNvPr>
          <p:cNvGrpSpPr/>
          <p:nvPr/>
        </p:nvGrpSpPr>
        <p:grpSpPr>
          <a:xfrm>
            <a:off x="7272013" y="1158158"/>
            <a:ext cx="1099631" cy="4883148"/>
            <a:chOff x="1890734" y="1127098"/>
            <a:chExt cx="1099631" cy="4224873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CE925FA-8806-604B-3833-E3DF3EAD655E}"/>
                </a:ext>
              </a:extLst>
            </p:cNvPr>
            <p:cNvCxnSpPr>
              <a:cxnSpLocks/>
            </p:cNvCxnSpPr>
            <p:nvPr/>
          </p:nvCxnSpPr>
          <p:spPr>
            <a:xfrm>
              <a:off x="1890734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69866E6-0871-64A9-A710-B6BB613F4907}"/>
                </a:ext>
              </a:extLst>
            </p:cNvPr>
            <p:cNvCxnSpPr>
              <a:cxnSpLocks/>
            </p:cNvCxnSpPr>
            <p:nvPr/>
          </p:nvCxnSpPr>
          <p:spPr>
            <a:xfrm>
              <a:off x="2715458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6133EDD-180D-A4A4-9638-30F3A89D977A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42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F1AF69F-C65C-E600-F90B-50BCD6CB527E}"/>
                </a:ext>
              </a:extLst>
            </p:cNvPr>
            <p:cNvCxnSpPr>
              <a:cxnSpLocks/>
            </p:cNvCxnSpPr>
            <p:nvPr/>
          </p:nvCxnSpPr>
          <p:spPr>
            <a:xfrm>
              <a:off x="2440550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7E546F9-3DA0-642B-6CA4-409A349CB3AC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65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591F144-1DCC-A5F0-8118-38DB49FBB14D}"/>
              </a:ext>
            </a:extLst>
          </p:cNvPr>
          <p:cNvGrpSpPr/>
          <p:nvPr/>
        </p:nvGrpSpPr>
        <p:grpSpPr>
          <a:xfrm>
            <a:off x="8400141" y="1158158"/>
            <a:ext cx="1397945" cy="4883148"/>
            <a:chOff x="1890734" y="1127098"/>
            <a:chExt cx="1397945" cy="4224873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B94E610-DE0E-2B53-82E4-1883BF399E83}"/>
                </a:ext>
              </a:extLst>
            </p:cNvPr>
            <p:cNvCxnSpPr>
              <a:cxnSpLocks/>
            </p:cNvCxnSpPr>
            <p:nvPr/>
          </p:nvCxnSpPr>
          <p:spPr>
            <a:xfrm>
              <a:off x="1890734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E3734B0-51B4-D659-3C48-4E1C6C35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016443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3DAAD90-649C-03E6-E8CB-A8FD2C8CDBFD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42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CF1CA57-DFB9-878A-C4FC-B2132042AB11}"/>
                </a:ext>
              </a:extLst>
            </p:cNvPr>
            <p:cNvCxnSpPr>
              <a:cxnSpLocks/>
            </p:cNvCxnSpPr>
            <p:nvPr/>
          </p:nvCxnSpPr>
          <p:spPr>
            <a:xfrm>
              <a:off x="2440550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9FFF96-7E33-5820-90C7-818FF0DA6A3A}"/>
                </a:ext>
              </a:extLst>
            </p:cNvPr>
            <p:cNvCxnSpPr>
              <a:cxnSpLocks/>
            </p:cNvCxnSpPr>
            <p:nvPr/>
          </p:nvCxnSpPr>
          <p:spPr>
            <a:xfrm>
              <a:off x="3288679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4F33B7E-F5B4-993D-DD52-D3E7B286D002}"/>
                </a:ext>
              </a:extLst>
            </p:cNvPr>
            <p:cNvCxnSpPr>
              <a:cxnSpLocks/>
            </p:cNvCxnSpPr>
            <p:nvPr/>
          </p:nvCxnSpPr>
          <p:spPr>
            <a:xfrm>
              <a:off x="2728741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F480CFE-0865-1F4A-96F8-EA6F7722BB26}"/>
              </a:ext>
            </a:extLst>
          </p:cNvPr>
          <p:cNvSpPr txBox="1"/>
          <p:nvPr/>
        </p:nvSpPr>
        <p:spPr>
          <a:xfrm>
            <a:off x="8693300" y="1179933"/>
            <a:ext cx="8512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September  25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2AC3D36-3BBD-9AB2-83FE-E1D9F3C3CD63}"/>
              </a:ext>
            </a:extLst>
          </p:cNvPr>
          <p:cNvSpPr txBox="1"/>
          <p:nvPr/>
        </p:nvSpPr>
        <p:spPr>
          <a:xfrm>
            <a:off x="10027157" y="1179933"/>
            <a:ext cx="745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October 25 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DC9EA5E-3C25-A70E-2756-2BDC32BA51A8}"/>
              </a:ext>
            </a:extLst>
          </p:cNvPr>
          <p:cNvGrpSpPr/>
          <p:nvPr/>
        </p:nvGrpSpPr>
        <p:grpSpPr>
          <a:xfrm>
            <a:off x="9831406" y="1158158"/>
            <a:ext cx="1099631" cy="4883148"/>
            <a:chOff x="1890734" y="1127098"/>
            <a:chExt cx="1099631" cy="4224873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9EF9788-EE36-D3B2-D77B-7B10B710EDCF}"/>
                </a:ext>
              </a:extLst>
            </p:cNvPr>
            <p:cNvCxnSpPr>
              <a:cxnSpLocks/>
            </p:cNvCxnSpPr>
            <p:nvPr/>
          </p:nvCxnSpPr>
          <p:spPr>
            <a:xfrm>
              <a:off x="1890734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9F12A3B-BAA0-10AC-37C4-B8B7354B9B60}"/>
                </a:ext>
              </a:extLst>
            </p:cNvPr>
            <p:cNvCxnSpPr>
              <a:cxnSpLocks/>
            </p:cNvCxnSpPr>
            <p:nvPr/>
          </p:nvCxnSpPr>
          <p:spPr>
            <a:xfrm>
              <a:off x="2715458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FCCA4B9-1721-B635-44A6-75049ACC071B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42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835326E-4C6A-E096-6E13-2C9D56C98075}"/>
                </a:ext>
              </a:extLst>
            </p:cNvPr>
            <p:cNvCxnSpPr>
              <a:cxnSpLocks/>
            </p:cNvCxnSpPr>
            <p:nvPr/>
          </p:nvCxnSpPr>
          <p:spPr>
            <a:xfrm>
              <a:off x="2440550" y="1351068"/>
              <a:ext cx="0" cy="400090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7ED810B-4BC0-0E3B-712E-F4CFC45EC096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65" y="1127098"/>
              <a:ext cx="0" cy="4224873"/>
            </a:xfrm>
            <a:prstGeom prst="line">
              <a:avLst/>
            </a:prstGeom>
            <a:ln w="3175">
              <a:solidFill>
                <a:srgbClr val="24366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1D5D10CC-5237-DF00-46ED-B7A63B250BD2}"/>
              </a:ext>
            </a:extLst>
          </p:cNvPr>
          <p:cNvSpPr txBox="1"/>
          <p:nvPr/>
        </p:nvSpPr>
        <p:spPr>
          <a:xfrm>
            <a:off x="2929173" y="1179933"/>
            <a:ext cx="745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April 25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1C54784-D7F9-D43A-DE8C-FE25564B6ADD}"/>
              </a:ext>
            </a:extLst>
          </p:cNvPr>
          <p:cNvSpPr txBox="1"/>
          <p:nvPr/>
        </p:nvSpPr>
        <p:spPr>
          <a:xfrm>
            <a:off x="2783445" y="1567283"/>
            <a:ext cx="184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7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B135751-00AD-38E5-0F04-FFB8EC95B7FD}"/>
              </a:ext>
            </a:extLst>
          </p:cNvPr>
          <p:cNvSpPr txBox="1"/>
          <p:nvPr/>
        </p:nvSpPr>
        <p:spPr>
          <a:xfrm>
            <a:off x="2980231" y="1567283"/>
            <a:ext cx="3269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14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3AFDE26-8550-7A79-EFA5-FAA035CAAE15}"/>
              </a:ext>
            </a:extLst>
          </p:cNvPr>
          <p:cNvSpPr txBox="1"/>
          <p:nvPr/>
        </p:nvSpPr>
        <p:spPr>
          <a:xfrm>
            <a:off x="3247017" y="1567283"/>
            <a:ext cx="3353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F18B5EC-E328-EB5C-B5B7-0EEBFB8D3CA5}"/>
              </a:ext>
            </a:extLst>
          </p:cNvPr>
          <p:cNvSpPr txBox="1"/>
          <p:nvPr/>
        </p:nvSpPr>
        <p:spPr>
          <a:xfrm>
            <a:off x="3545431" y="1567283"/>
            <a:ext cx="2934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2456CD6-3A01-1949-467F-FD03153B7B16}"/>
              </a:ext>
            </a:extLst>
          </p:cNvPr>
          <p:cNvSpPr txBox="1"/>
          <p:nvPr/>
        </p:nvSpPr>
        <p:spPr>
          <a:xfrm>
            <a:off x="3916984" y="1567283"/>
            <a:ext cx="184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5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B74F690-35EE-7F2B-F2A7-29308568EC17}"/>
              </a:ext>
            </a:extLst>
          </p:cNvPr>
          <p:cNvSpPr txBox="1"/>
          <p:nvPr/>
        </p:nvSpPr>
        <p:spPr>
          <a:xfrm>
            <a:off x="4113770" y="1567283"/>
            <a:ext cx="3269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12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11F217D-129A-77E3-F525-9E507838714B}"/>
              </a:ext>
            </a:extLst>
          </p:cNvPr>
          <p:cNvSpPr txBox="1"/>
          <p:nvPr/>
        </p:nvSpPr>
        <p:spPr>
          <a:xfrm>
            <a:off x="4380556" y="1567283"/>
            <a:ext cx="3353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19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EFDE34D-320F-EA76-3B2C-0D9FFEA9C4E3}"/>
              </a:ext>
            </a:extLst>
          </p:cNvPr>
          <p:cNvSpPr txBox="1"/>
          <p:nvPr/>
        </p:nvSpPr>
        <p:spPr>
          <a:xfrm>
            <a:off x="4678970" y="1567283"/>
            <a:ext cx="2934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26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2FD7FE8-FEC0-5AB9-AAA8-E0DB708B24C0}"/>
              </a:ext>
            </a:extLst>
          </p:cNvPr>
          <p:cNvSpPr txBox="1"/>
          <p:nvPr/>
        </p:nvSpPr>
        <p:spPr>
          <a:xfrm>
            <a:off x="5040581" y="1567283"/>
            <a:ext cx="184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9109BF7-C993-2CB2-7787-6D3507F1AC9D}"/>
              </a:ext>
            </a:extLst>
          </p:cNvPr>
          <p:cNvSpPr txBox="1"/>
          <p:nvPr/>
        </p:nvSpPr>
        <p:spPr>
          <a:xfrm>
            <a:off x="5237367" y="1567283"/>
            <a:ext cx="3269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9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A58EC1C-D1A8-F55E-7079-7D1CA2A1FDEF}"/>
              </a:ext>
            </a:extLst>
          </p:cNvPr>
          <p:cNvSpPr txBox="1"/>
          <p:nvPr/>
        </p:nvSpPr>
        <p:spPr>
          <a:xfrm>
            <a:off x="5504153" y="1567283"/>
            <a:ext cx="3353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16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F36598A-34BD-866A-9D12-09D7FF029892}"/>
              </a:ext>
            </a:extLst>
          </p:cNvPr>
          <p:cNvSpPr txBox="1"/>
          <p:nvPr/>
        </p:nvSpPr>
        <p:spPr>
          <a:xfrm>
            <a:off x="5802567" y="1567283"/>
            <a:ext cx="2934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23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16ACCE7-F48A-8904-663E-C8F229632096}"/>
              </a:ext>
            </a:extLst>
          </p:cNvPr>
          <p:cNvSpPr txBox="1"/>
          <p:nvPr/>
        </p:nvSpPr>
        <p:spPr>
          <a:xfrm>
            <a:off x="6172024" y="1567283"/>
            <a:ext cx="184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7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21C02A2-347C-55BC-647A-D0986A124F75}"/>
              </a:ext>
            </a:extLst>
          </p:cNvPr>
          <p:cNvSpPr txBox="1"/>
          <p:nvPr/>
        </p:nvSpPr>
        <p:spPr>
          <a:xfrm>
            <a:off x="6368810" y="1567283"/>
            <a:ext cx="3269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14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04D86DC-DF2C-EC9A-EF77-87A3E3F102D8}"/>
              </a:ext>
            </a:extLst>
          </p:cNvPr>
          <p:cNvSpPr txBox="1"/>
          <p:nvPr/>
        </p:nvSpPr>
        <p:spPr>
          <a:xfrm>
            <a:off x="6635596" y="1567283"/>
            <a:ext cx="3353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235ECB8-354E-95B2-51BD-3E0FAD658CB5}"/>
              </a:ext>
            </a:extLst>
          </p:cNvPr>
          <p:cNvSpPr txBox="1"/>
          <p:nvPr/>
        </p:nvSpPr>
        <p:spPr>
          <a:xfrm>
            <a:off x="6934010" y="1567283"/>
            <a:ext cx="2934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28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54E68F7-B659-CCC2-4963-7966BE45E9F7}"/>
              </a:ext>
            </a:extLst>
          </p:cNvPr>
          <p:cNvSpPr txBox="1"/>
          <p:nvPr/>
        </p:nvSpPr>
        <p:spPr>
          <a:xfrm>
            <a:off x="7310833" y="1567283"/>
            <a:ext cx="184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4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24BF114-76CE-11D7-9A2F-9EE6A61E3DB6}"/>
              </a:ext>
            </a:extLst>
          </p:cNvPr>
          <p:cNvSpPr txBox="1"/>
          <p:nvPr/>
        </p:nvSpPr>
        <p:spPr>
          <a:xfrm>
            <a:off x="7507619" y="1567283"/>
            <a:ext cx="3269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11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A77A668-E791-CC45-4338-D3D3CD683C91}"/>
              </a:ext>
            </a:extLst>
          </p:cNvPr>
          <p:cNvSpPr txBox="1"/>
          <p:nvPr/>
        </p:nvSpPr>
        <p:spPr>
          <a:xfrm>
            <a:off x="7774405" y="1567283"/>
            <a:ext cx="3353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18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0A067E2-0BBE-D37D-6A47-6532181E8924}"/>
              </a:ext>
            </a:extLst>
          </p:cNvPr>
          <p:cNvSpPr txBox="1"/>
          <p:nvPr/>
        </p:nvSpPr>
        <p:spPr>
          <a:xfrm>
            <a:off x="8072819" y="1567283"/>
            <a:ext cx="2934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25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2E62683-D060-0F37-70B2-59B0A2CB40B6}"/>
              </a:ext>
            </a:extLst>
          </p:cNvPr>
          <p:cNvSpPr txBox="1"/>
          <p:nvPr/>
        </p:nvSpPr>
        <p:spPr>
          <a:xfrm>
            <a:off x="8470431" y="1567283"/>
            <a:ext cx="184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CE764AD-6EB9-811E-4B39-68B2F5545C0B}"/>
              </a:ext>
            </a:extLst>
          </p:cNvPr>
          <p:cNvSpPr txBox="1"/>
          <p:nvPr/>
        </p:nvSpPr>
        <p:spPr>
          <a:xfrm>
            <a:off x="8667217" y="1567283"/>
            <a:ext cx="3269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8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66D4FF6-205B-98E1-9ACC-C6089CD6E2A9}"/>
              </a:ext>
            </a:extLst>
          </p:cNvPr>
          <p:cNvSpPr txBox="1"/>
          <p:nvPr/>
        </p:nvSpPr>
        <p:spPr>
          <a:xfrm>
            <a:off x="8934003" y="1567283"/>
            <a:ext cx="3353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15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A5C99A5-4CEA-FE72-39CB-ED3B01250849}"/>
              </a:ext>
            </a:extLst>
          </p:cNvPr>
          <p:cNvSpPr txBox="1"/>
          <p:nvPr/>
        </p:nvSpPr>
        <p:spPr>
          <a:xfrm>
            <a:off x="9232417" y="1567283"/>
            <a:ext cx="2934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AF46D56-6358-8797-0BB6-2F759E22DCFF}"/>
              </a:ext>
            </a:extLst>
          </p:cNvPr>
          <p:cNvSpPr txBox="1"/>
          <p:nvPr/>
        </p:nvSpPr>
        <p:spPr>
          <a:xfrm>
            <a:off x="9866890" y="1567283"/>
            <a:ext cx="184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DF7B2A3-7885-B2C6-6A08-4FCF10AF4B74}"/>
              </a:ext>
            </a:extLst>
          </p:cNvPr>
          <p:cNvSpPr txBox="1"/>
          <p:nvPr/>
        </p:nvSpPr>
        <p:spPr>
          <a:xfrm>
            <a:off x="10063676" y="1567283"/>
            <a:ext cx="3269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13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CBBB14E-1310-D4BC-20DD-F3FEA00FD1C9}"/>
              </a:ext>
            </a:extLst>
          </p:cNvPr>
          <p:cNvSpPr txBox="1"/>
          <p:nvPr/>
        </p:nvSpPr>
        <p:spPr>
          <a:xfrm>
            <a:off x="10330462" y="1567283"/>
            <a:ext cx="3353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20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64B9164-28CF-299C-0010-DBCDA54EE654}"/>
              </a:ext>
            </a:extLst>
          </p:cNvPr>
          <p:cNvSpPr txBox="1"/>
          <p:nvPr/>
        </p:nvSpPr>
        <p:spPr>
          <a:xfrm>
            <a:off x="10628876" y="1567283"/>
            <a:ext cx="2934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27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0BBED06-D542-4681-09AC-51FF4BAC7CE0}"/>
              </a:ext>
            </a:extLst>
          </p:cNvPr>
          <p:cNvSpPr txBox="1"/>
          <p:nvPr/>
        </p:nvSpPr>
        <p:spPr>
          <a:xfrm>
            <a:off x="9511268" y="1567283"/>
            <a:ext cx="2934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43668"/>
                </a:solidFill>
              </a:rPr>
              <a:t>28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2FC7445-8EA5-E8B7-180F-5F82E15B65B1}"/>
              </a:ext>
            </a:extLst>
          </p:cNvPr>
          <p:cNvSpPr/>
          <p:nvPr/>
        </p:nvSpPr>
        <p:spPr>
          <a:xfrm>
            <a:off x="635361" y="1996469"/>
            <a:ext cx="386425" cy="161942"/>
          </a:xfrm>
          <a:prstGeom prst="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40" dirty="0">
                <a:solidFill>
                  <a:schemeClr val="bg1"/>
                </a:solidFill>
                <a:latin typeface="Gnuolane Rg" panose="020B0506040000020004" pitchFamily="34" charset="0"/>
              </a:rPr>
              <a:t>01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CD569A2-30B6-0D2F-48D3-1C7E0E374800}"/>
              </a:ext>
            </a:extLst>
          </p:cNvPr>
          <p:cNvSpPr txBox="1"/>
          <p:nvPr/>
        </p:nvSpPr>
        <p:spPr>
          <a:xfrm>
            <a:off x="1627359" y="3092029"/>
            <a:ext cx="10415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rgbClr val="243668"/>
                </a:solidFill>
              </a:rPr>
              <a:t>Expert Survey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3C5E3AB-493D-D0AD-44D1-4488195B35BE}"/>
              </a:ext>
            </a:extLst>
          </p:cNvPr>
          <p:cNvSpPr txBox="1"/>
          <p:nvPr/>
        </p:nvSpPr>
        <p:spPr>
          <a:xfrm>
            <a:off x="1627359" y="5658077"/>
            <a:ext cx="10415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rgbClr val="243668"/>
                </a:solidFill>
              </a:rPr>
              <a:t>Research Report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4E89E77E-7C20-E932-360D-9C9B58A37489}"/>
              </a:ext>
            </a:extLst>
          </p:cNvPr>
          <p:cNvSpPr/>
          <p:nvPr/>
        </p:nvSpPr>
        <p:spPr>
          <a:xfrm>
            <a:off x="2783445" y="2108796"/>
            <a:ext cx="992567" cy="130877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064EC0EE-B8D1-CD25-0948-CF13562069D3}"/>
              </a:ext>
            </a:extLst>
          </p:cNvPr>
          <p:cNvSpPr/>
          <p:nvPr/>
        </p:nvSpPr>
        <p:spPr>
          <a:xfrm>
            <a:off x="3365387" y="2626342"/>
            <a:ext cx="992567" cy="130877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4F5CC10C-9F38-D05C-596F-9A6D738CF9EB}"/>
              </a:ext>
            </a:extLst>
          </p:cNvPr>
          <p:cNvSpPr/>
          <p:nvPr/>
        </p:nvSpPr>
        <p:spPr>
          <a:xfrm>
            <a:off x="3617486" y="3128794"/>
            <a:ext cx="1535539" cy="130877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E05DCB43-2D05-0695-8A16-B5936E16C6E6}"/>
              </a:ext>
            </a:extLst>
          </p:cNvPr>
          <p:cNvSpPr/>
          <p:nvPr/>
        </p:nvSpPr>
        <p:spPr>
          <a:xfrm>
            <a:off x="4469597" y="3651035"/>
            <a:ext cx="1213653" cy="130877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92F1930D-084A-6F5A-E22B-DB910699FB16}"/>
              </a:ext>
            </a:extLst>
          </p:cNvPr>
          <p:cNvSpPr/>
          <p:nvPr/>
        </p:nvSpPr>
        <p:spPr>
          <a:xfrm>
            <a:off x="3965576" y="4115873"/>
            <a:ext cx="889000" cy="130877"/>
          </a:xfrm>
          <a:prstGeom prst="round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5E8A1B23-5C95-CBFE-119C-FED782954CA5}"/>
              </a:ext>
            </a:extLst>
          </p:cNvPr>
          <p:cNvSpPr/>
          <p:nvPr/>
        </p:nvSpPr>
        <p:spPr>
          <a:xfrm>
            <a:off x="5400675" y="4668547"/>
            <a:ext cx="619125" cy="130877"/>
          </a:xfrm>
          <a:prstGeom prst="roundRect">
            <a:avLst/>
          </a:prstGeom>
          <a:solidFill>
            <a:srgbClr val="2436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DD86187E-84EC-D9D0-0BFC-ABB08BC4B3B9}"/>
              </a:ext>
            </a:extLst>
          </p:cNvPr>
          <p:cNvSpPr/>
          <p:nvPr/>
        </p:nvSpPr>
        <p:spPr>
          <a:xfrm>
            <a:off x="3965574" y="5728674"/>
            <a:ext cx="6854825" cy="130877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85636412-6486-D700-A421-42D121E619E9}"/>
              </a:ext>
            </a:extLst>
          </p:cNvPr>
          <p:cNvSpPr/>
          <p:nvPr/>
        </p:nvSpPr>
        <p:spPr>
          <a:xfrm>
            <a:off x="8202961" y="5227799"/>
            <a:ext cx="2055464" cy="130877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CFF20FD5-3138-A830-7CD2-65EE87D6E954}"/>
              </a:ext>
            </a:extLst>
          </p:cNvPr>
          <p:cNvSpPr/>
          <p:nvPr/>
        </p:nvSpPr>
        <p:spPr>
          <a:xfrm>
            <a:off x="6019800" y="4668547"/>
            <a:ext cx="2376488" cy="130877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98699646-E414-4646-DB09-945D22FEBD0A}"/>
              </a:ext>
            </a:extLst>
          </p:cNvPr>
          <p:cNvSpPr/>
          <p:nvPr/>
        </p:nvSpPr>
        <p:spPr>
          <a:xfrm>
            <a:off x="8396288" y="4668547"/>
            <a:ext cx="828380" cy="130877"/>
          </a:xfrm>
          <a:prstGeom prst="roundRect">
            <a:avLst/>
          </a:prstGeom>
          <a:solidFill>
            <a:srgbClr val="8C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1218E26-1FE7-1A6A-CFB0-9E0BF11DB1CC}"/>
              </a:ext>
            </a:extLst>
          </p:cNvPr>
          <p:cNvSpPr txBox="1"/>
          <p:nvPr/>
        </p:nvSpPr>
        <p:spPr>
          <a:xfrm>
            <a:off x="5237367" y="4626263"/>
            <a:ext cx="10579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77657AB-CC1A-FC86-7A64-DA4728762DA8}"/>
              </a:ext>
            </a:extLst>
          </p:cNvPr>
          <p:cNvSpPr txBox="1"/>
          <p:nvPr/>
        </p:nvSpPr>
        <p:spPr>
          <a:xfrm>
            <a:off x="6713430" y="4626263"/>
            <a:ext cx="9006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Implementation 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D92B011-6A1B-2E1F-C495-0FB411E78D9F}"/>
              </a:ext>
            </a:extLst>
          </p:cNvPr>
          <p:cNvSpPr txBox="1"/>
          <p:nvPr/>
        </p:nvSpPr>
        <p:spPr>
          <a:xfrm>
            <a:off x="8193255" y="4626263"/>
            <a:ext cx="9006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575E2BFA-A78C-29EE-C8FD-833859A82824}"/>
              </a:ext>
            </a:extLst>
          </p:cNvPr>
          <p:cNvSpPr/>
          <p:nvPr/>
        </p:nvSpPr>
        <p:spPr>
          <a:xfrm>
            <a:off x="4854576" y="4115873"/>
            <a:ext cx="1165224" cy="130877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A3D7377-9788-24E9-F676-325A7DE37C9F}"/>
              </a:ext>
            </a:extLst>
          </p:cNvPr>
          <p:cNvSpPr txBox="1"/>
          <p:nvPr/>
        </p:nvSpPr>
        <p:spPr>
          <a:xfrm>
            <a:off x="4825686" y="4075926"/>
            <a:ext cx="10579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Platform Selection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61C0082-00B4-1AD7-3BF0-BDDB199006B9}"/>
              </a:ext>
            </a:extLst>
          </p:cNvPr>
          <p:cNvSpPr txBox="1"/>
          <p:nvPr/>
        </p:nvSpPr>
        <p:spPr>
          <a:xfrm>
            <a:off x="3727001" y="4072751"/>
            <a:ext cx="1213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Framework Selection</a:t>
            </a:r>
          </a:p>
        </p:txBody>
      </p:sp>
      <p:sp>
        <p:nvSpPr>
          <p:cNvPr id="205" name="Title 1">
            <a:extLst>
              <a:ext uri="{FF2B5EF4-FFF2-40B4-BE49-F238E27FC236}">
                <a16:creationId xmlns:a16="http://schemas.microsoft.com/office/drawing/2014/main" id="{42D4A28F-3398-5C42-3088-B8F35B25A32C}"/>
              </a:ext>
            </a:extLst>
          </p:cNvPr>
          <p:cNvSpPr txBox="1">
            <a:spLocks/>
          </p:cNvSpPr>
          <p:nvPr/>
        </p:nvSpPr>
        <p:spPr>
          <a:xfrm>
            <a:off x="9165021" y="6246964"/>
            <a:ext cx="2731887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University of Essex Online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5" name="sec7">
            <a:hlinkClick r:id="" action="ppaction://media"/>
            <a:extLst>
              <a:ext uri="{FF2B5EF4-FFF2-40B4-BE49-F238E27FC236}">
                <a16:creationId xmlns:a16="http://schemas.microsoft.com/office/drawing/2014/main" id="{ECB2B90B-933A-1939-4F21-0AE8293B0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0449" y="3911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2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781A2-C801-CF7D-967D-C681FAD5A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80AFB7-4194-75E1-FA38-6E804EC3AA0C}"/>
              </a:ext>
            </a:extLst>
          </p:cNvPr>
          <p:cNvCxnSpPr>
            <a:cxnSpLocks/>
          </p:cNvCxnSpPr>
          <p:nvPr/>
        </p:nvCxnSpPr>
        <p:spPr>
          <a:xfrm>
            <a:off x="402103" y="10223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DC89A9-A495-6F94-77A6-E6596961B7D0}"/>
              </a:ext>
            </a:extLst>
          </p:cNvPr>
          <p:cNvCxnSpPr>
            <a:cxnSpLocks/>
          </p:cNvCxnSpPr>
          <p:nvPr/>
        </p:nvCxnSpPr>
        <p:spPr>
          <a:xfrm>
            <a:off x="402103" y="6216650"/>
            <a:ext cx="11497797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736BE64-972F-E14D-D887-6813AC184E13}"/>
              </a:ext>
            </a:extLst>
          </p:cNvPr>
          <p:cNvSpPr txBox="1">
            <a:spLocks/>
          </p:cNvSpPr>
          <p:nvPr/>
        </p:nvSpPr>
        <p:spPr>
          <a:xfrm>
            <a:off x="295091" y="496888"/>
            <a:ext cx="11675235" cy="4556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Gnuolane Rg" panose="020B0506040000020004" pitchFamily="34" charset="0"/>
              </a:rPr>
              <a:t>References</a:t>
            </a:r>
            <a:endParaRPr lang="en-AE" sz="3200" dirty="0">
              <a:solidFill>
                <a:schemeClr val="accent1">
                  <a:lumMod val="60000"/>
                  <a:lumOff val="40000"/>
                </a:schemeClr>
              </a:solidFill>
              <a:latin typeface="Gnuolane Rg" panose="020B05060400000200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EFA12-103C-2886-B556-1A10B8ABF8F7}"/>
              </a:ext>
            </a:extLst>
          </p:cNvPr>
          <p:cNvSpPr/>
          <p:nvPr/>
        </p:nvSpPr>
        <p:spPr>
          <a:xfrm>
            <a:off x="402101" y="1158245"/>
            <a:ext cx="11497797" cy="4930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Christopher, M. (2016). Logistics &amp; Supply Chain Management. Pearson.</a:t>
            </a: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endParaRPr lang="en-US" sz="1200" b="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Gunasekaran, A., Subramanian, N., &amp; Rahman, S. (2017). Supply chain resilience: Role of complexities and strategies. International Journal of Production Research, 55(22), 6793-6808.</a:t>
            </a: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endParaRPr lang="en-US" sz="1200" b="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Ivanov, D., &amp; Dolgui, A. (2020). Viability of intertwined supply networks: Extending the supply chain resilience angles towards survivability. International Journal of Production Research, 58(10), 2904-2915.</a:t>
            </a: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endParaRPr lang="en-US" sz="1200" b="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Kamble, S. S., Gunasekaran, A., &amp; Sharma, R. (2020). Modeling the blockchain-enabled traceability in agriculture supply chain. International Journal of Information Management, 52, 101967.</a:t>
            </a: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endParaRPr lang="en-US" sz="1200" b="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Waller, M. A., &amp; Fawcett, S. E. (2013). Data science, predictive analytics, and big data: A revolution that will transform supply chain design and management. Journal of Business Logistics, 34(2), 77-84.</a:t>
            </a: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endParaRPr lang="en-US" sz="1200" dirty="0">
              <a:solidFill>
                <a:srgbClr val="243668"/>
              </a:solidFill>
              <a:latin typeface="Aptos" panose="020B0004020202020204" pitchFamily="34" charset="0"/>
            </a:endParaRP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Transporeon, 2022. Real-Time Visibility Trend Report 2022, Ulm: sixfold .</a:t>
            </a: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endParaRPr lang="en-US" sz="1200" b="0" i="0" u="none" strike="noStrike" kern="1200" dirty="0">
              <a:solidFill>
                <a:srgbClr val="243668"/>
              </a:solidFill>
              <a:effectLst/>
              <a:latin typeface="Aptos" panose="020B0004020202020204" pitchFamily="34" charset="0"/>
            </a:endParaRPr>
          </a:p>
          <a:p>
            <a:pPr marL="173736" indent="0" rtl="0" eaLnBrk="1" fontAlgn="t" latinLnBrk="0" hangingPunct="1">
              <a:spcBef>
                <a:spcPts val="30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243668"/>
                </a:solidFill>
                <a:effectLst/>
                <a:latin typeface="Aptos" panose="020B0004020202020204" pitchFamily="34" charset="0"/>
              </a:rPr>
              <a:t>Zhou, L., Chong, A. Y. L., &amp; Ngai, E. W. (2021). Supply chain digitalization and firm performance: The moderating role of environmental uncertainty. Industrial Management &amp; Data Systems, 121(1), 171-188.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9421A-148A-FB1D-5146-2C262D6790DC}"/>
              </a:ext>
            </a:extLst>
          </p:cNvPr>
          <p:cNvSpPr txBox="1">
            <a:spLocks/>
          </p:cNvSpPr>
          <p:nvPr/>
        </p:nvSpPr>
        <p:spPr>
          <a:xfrm>
            <a:off x="295092" y="6246964"/>
            <a:ext cx="6207308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Assignment 2, Unit 10, MSc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Computer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 Science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2E2F9C-3A60-AD33-C2EC-8B7C587173A4}"/>
              </a:ext>
            </a:extLst>
          </p:cNvPr>
          <p:cNvSpPr txBox="1">
            <a:spLocks/>
          </p:cNvSpPr>
          <p:nvPr/>
        </p:nvSpPr>
        <p:spPr>
          <a:xfrm>
            <a:off x="9165021" y="6246964"/>
            <a:ext cx="2731887" cy="247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University of Essex Online </a:t>
            </a:r>
            <a:endParaRPr lang="en-AE" sz="9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29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3987</TotalTime>
  <Words>1109</Words>
  <Application>Microsoft Office PowerPoint</Application>
  <PresentationFormat>Widescreen</PresentationFormat>
  <Paragraphs>203</Paragraphs>
  <Slides>9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Dense</vt:lpstr>
      <vt:lpstr>Gnuolane Rg</vt:lpstr>
      <vt:lpstr>Helvetica</vt:lpstr>
      <vt:lpstr>Office Theme</vt:lpstr>
      <vt:lpstr>Implementations and monitoring of supply chain operational performances. A Research Proposal Presentation.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tarek h</dc:creator>
  <cp:lastModifiedBy>tarek h</cp:lastModifiedBy>
  <cp:revision>2</cp:revision>
  <dcterms:created xsi:type="dcterms:W3CDTF">2025-04-02T22:29:45Z</dcterms:created>
  <dcterms:modified xsi:type="dcterms:W3CDTF">2025-04-06T19:28:08Z</dcterms:modified>
</cp:coreProperties>
</file>